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7" r:id="rId2"/>
    <p:sldId id="425" r:id="rId3"/>
    <p:sldId id="409" r:id="rId4"/>
    <p:sldId id="258" r:id="rId5"/>
    <p:sldId id="410" r:id="rId6"/>
    <p:sldId id="296" r:id="rId7"/>
    <p:sldId id="297" r:id="rId8"/>
    <p:sldId id="306" r:id="rId9"/>
    <p:sldId id="412" r:id="rId10"/>
    <p:sldId id="416" r:id="rId11"/>
    <p:sldId id="413" r:id="rId12"/>
    <p:sldId id="426" r:id="rId13"/>
    <p:sldId id="421" r:id="rId14"/>
    <p:sldId id="420" r:id="rId15"/>
    <p:sldId id="418" r:id="rId16"/>
    <p:sldId id="423" r:id="rId17"/>
    <p:sldId id="398" r:id="rId18"/>
    <p:sldId id="427" r:id="rId19"/>
    <p:sldId id="428" r:id="rId20"/>
    <p:sldId id="424" r:id="rId21"/>
    <p:sldId id="422" r:id="rId22"/>
    <p:sldId id="429" r:id="rId23"/>
    <p:sldId id="419" r:id="rId24"/>
    <p:sldId id="406" r:id="rId25"/>
    <p:sldId id="40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59A"/>
    <a:srgbClr val="0C5B84"/>
    <a:srgbClr val="60B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71" autoAdjust="0"/>
    <p:restoredTop sz="88136" autoAdjust="0"/>
  </p:normalViewPr>
  <p:slideViewPr>
    <p:cSldViewPr snapToGrid="0" snapToObjects="1">
      <p:cViewPr>
        <p:scale>
          <a:sx n="68" d="100"/>
          <a:sy n="68" d="100"/>
        </p:scale>
        <p:origin x="187" y="19"/>
      </p:cViewPr>
      <p:guideLst>
        <p:guide orient="horz" pos="334"/>
        <p:guide pos="2878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5629-5810-6D4F-81E6-1A33B01657EA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DBC6B-B3FC-CC4F-B36A-541460F8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229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7556C-2B23-2848-9C99-4986B68CF465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8D7B9-D813-C44E-9D4E-C3D0D6AB6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22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D7B9-D813-C44E-9D4E-C3D0D6AB66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D7B9-D813-C44E-9D4E-C3D0D6AB66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D7B9-D813-C44E-9D4E-C3D0D6AB66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9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D7B9-D813-C44E-9D4E-C3D0D6AB66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D7B9-D813-C44E-9D4E-C3D0D6AB66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Coming together as a community can actually strengthen social ties and provide an occasion for personal growth.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D7B9-D813-C44E-9D4E-C3D0D6AB66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5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D7B9-D813-C44E-9D4E-C3D0D6AB66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6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97820" y="3519202"/>
            <a:ext cx="4037769" cy="1250628"/>
          </a:xfrm>
        </p:spPr>
        <p:txBody>
          <a:bodyPr anchor="t">
            <a:normAutofit/>
          </a:bodyPr>
          <a:lstStyle>
            <a:lvl1pPr algn="l">
              <a:defRPr sz="3200">
                <a:latin typeface="Corbel"/>
                <a:cs typeface="Corbel"/>
              </a:defRPr>
            </a:lvl1pPr>
          </a:lstStyle>
          <a:p>
            <a:r>
              <a:rPr lang="en-US" dirty="0"/>
              <a:t>Engaging Americans in Climate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0732" y="4567784"/>
            <a:ext cx="4037769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 Plan and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03644" y="4927825"/>
            <a:ext cx="2133600" cy="365125"/>
          </a:xfrm>
        </p:spPr>
        <p:txBody>
          <a:bodyPr anchor="t"/>
          <a:lstStyle>
            <a:lvl1pPr>
              <a:defRPr>
                <a:latin typeface="Corbel"/>
                <a:cs typeface="Corbel"/>
              </a:defRPr>
            </a:lvl1pPr>
          </a:lstStyle>
          <a:p>
            <a:fld id="{4E9FDFD0-4FF1-F640-A222-E761C39A7C2E}" type="datetime1">
              <a:rPr lang="en-US" smtClean="0"/>
              <a:pPr/>
              <a:t>11/19/2016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2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3DF3-11E3-734E-83BC-1DE2F13CCB06}" type="datetime1">
              <a:rPr lang="en-US" smtClean="0"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D35-F9DA-1D4D-BF80-C1E8F5612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5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693-DD05-5F4A-80FB-497B88D57ECC}" type="datetime1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D35-F9DA-1D4D-BF80-C1E8F5612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37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611A-E537-4D4D-A5B2-28DCD5905537}" type="datetime1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D35-F9DA-1D4D-BF80-C1E8F5612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D6BE-30F7-944F-AB74-570BFF3079D6}" type="datetime1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D35-F9DA-1D4D-BF80-C1E8F5612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53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F60D-79F3-5B49-ACD3-0F01E19E18E7}" type="datetime1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D35-F9DA-1D4D-BF80-C1E8F5612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1539" y="354034"/>
            <a:ext cx="8451422" cy="4928375"/>
          </a:xfrm>
          <a:prstGeom prst="rect">
            <a:avLst/>
          </a:prstGeom>
          <a:solidFill>
            <a:srgbClr val="60B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9458" y="1564254"/>
            <a:ext cx="7847838" cy="1007943"/>
          </a:xfrm>
        </p:spPr>
        <p:txBody>
          <a:bodyPr anchor="t">
            <a:noAutofit/>
          </a:bodyPr>
          <a:lstStyle>
            <a:lvl1pPr algn="l">
              <a:defRPr sz="4800" baseline="0">
                <a:solidFill>
                  <a:srgbClr val="0C5B84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DIVIDER PAGE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9458" y="2434133"/>
            <a:ext cx="7847838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Divider page subtitle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71683" y="6255747"/>
            <a:ext cx="600633" cy="365125"/>
          </a:xfrm>
        </p:spPr>
        <p:txBody>
          <a:bodyPr wrap="none" lIns="0" tIns="0" rIns="0" bIns="0" anchor="b" anchorCtr="0"/>
          <a:lstStyle>
            <a:lvl1pPr algn="ctr">
              <a:defRPr sz="2000">
                <a:latin typeface="+mj-lt"/>
                <a:cs typeface="Arial"/>
              </a:defRPr>
            </a:lvl1pPr>
          </a:lstStyle>
          <a:p>
            <a:fld id="{CC3E1482-F164-DF4A-9A18-A39E8EE5E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199" y="205210"/>
            <a:ext cx="8325761" cy="8337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>
              <a:lnSpc>
                <a:spcPct val="90000"/>
              </a:lnSpc>
              <a:defRPr sz="3200" b="1" spc="0">
                <a:solidFill>
                  <a:srgbClr val="0C5B84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014162" y="1396999"/>
            <a:ext cx="7416956" cy="4277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2400" b="1">
                <a:solidFill>
                  <a:srgbClr val="0C5B84"/>
                </a:solidFill>
                <a:latin typeface="Corbel"/>
                <a:cs typeface="Corbel"/>
              </a:defRPr>
            </a:lvl1pPr>
            <a:lvl2pPr marL="687388" indent="-2301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rgbClr val="0C5B84"/>
                </a:solidFill>
                <a:latin typeface="Corbel"/>
                <a:cs typeface="Corbel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Lucida Grande"/>
              <a:buChar char="‑"/>
              <a:defRPr sz="2400">
                <a:solidFill>
                  <a:srgbClr val="0C5B84"/>
                </a:solidFill>
                <a:latin typeface="Corbel"/>
                <a:cs typeface="Corbel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rgbClr val="0C5B84"/>
                </a:solidFill>
                <a:latin typeface="Corbel"/>
                <a:cs typeface="Corbel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Lucida Grande"/>
              <a:buChar char="‑"/>
              <a:defRPr sz="1400">
                <a:solidFill>
                  <a:srgbClr val="0C5B84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58171" y="6269257"/>
            <a:ext cx="600633" cy="365125"/>
          </a:xfrm>
        </p:spPr>
        <p:txBody>
          <a:bodyPr wrap="none" lIns="0" tIns="0" rIns="0" bIns="0" anchor="b" anchorCtr="0"/>
          <a:lstStyle>
            <a:lvl1pPr algn="ctr">
              <a:defRPr sz="1400">
                <a:latin typeface="+mj-lt"/>
                <a:cs typeface="Arial"/>
              </a:defRPr>
            </a:lvl1pPr>
          </a:lstStyle>
          <a:p>
            <a:fld id="{CC3E1482-F164-DF4A-9A18-A39E8EE5E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4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1680-6189-BE43-A0BF-5404B172A2ED}" type="datetime1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D35-F9DA-1D4D-BF80-C1E8F5612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B050-ACC0-A748-B11F-D52E481B78B3}" type="datetime1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D35-F9DA-1D4D-BF80-C1E8F5612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8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41E3-0EED-7E4F-97DA-7BDA9E984838}" type="datetime1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D35-F9DA-1D4D-BF80-C1E8F5612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8AD3-F128-6046-BA51-228B5F93BE48}" type="datetime1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D35-F9DA-1D4D-BF80-C1E8F5612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6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8FB9-AED9-A240-9962-673640D4C5B6}" type="datetime1">
              <a:rPr lang="en-US" smtClean="0"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D35-F9DA-1D4D-BF80-C1E8F5612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7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A16-1A9C-D942-BBB3-72996C26B314}" type="datetime1">
              <a:rPr lang="en-US" smtClean="0"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3D35-F9DA-1D4D-BF80-C1E8F5612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1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5B1E-362D-C644-B5F9-6464A7379FDE}" type="datetime1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2341" y="401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33D35-F9DA-1D4D-BF80-C1E8F5612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4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M_BG_Graphic_CMYK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66" y="1917080"/>
            <a:ext cx="6251266" cy="510602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89857" y="1018043"/>
            <a:ext cx="8527143" cy="19119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2064"/>
              </a:spcBef>
            </a:pPr>
            <a:r>
              <a:rPr lang="en-US" sz="3600" b="1" dirty="0">
                <a:solidFill>
                  <a:srgbClr val="0C5B84"/>
                </a:solidFill>
                <a:latin typeface="Corbel"/>
                <a:cs typeface="Corbel"/>
              </a:rPr>
              <a:t>MENTAL HEALTH AND CLIMATE CHANGE</a:t>
            </a:r>
          </a:p>
          <a:p>
            <a:pPr algn="r">
              <a:spcBef>
                <a:spcPts val="2064"/>
              </a:spcBef>
            </a:pPr>
            <a:r>
              <a:rPr lang="en-US" sz="3600" b="1" dirty="0">
                <a:solidFill>
                  <a:srgbClr val="0C5B84"/>
                </a:solidFill>
                <a:latin typeface="Corbel"/>
                <a:cs typeface="Corbel"/>
              </a:rPr>
              <a:t>Susan Clayton</a:t>
            </a:r>
          </a:p>
          <a:p>
            <a:pPr algn="r">
              <a:spcBef>
                <a:spcPts val="2064"/>
              </a:spcBef>
            </a:pPr>
            <a:r>
              <a:rPr lang="en-US" sz="3600" b="1" dirty="0">
                <a:solidFill>
                  <a:srgbClr val="0C5B84"/>
                </a:solidFill>
                <a:latin typeface="Corbel"/>
                <a:cs typeface="Corbel"/>
              </a:rPr>
              <a:t> The College of Wooster</a:t>
            </a:r>
          </a:p>
          <a:p>
            <a:pPr algn="r">
              <a:spcBef>
                <a:spcPts val="2064"/>
              </a:spcBef>
            </a:pPr>
            <a:endParaRPr lang="en-US" sz="3600" b="1" dirty="0">
              <a:solidFill>
                <a:srgbClr val="0C5B84"/>
              </a:solidFill>
              <a:latin typeface="Corbel"/>
              <a:cs typeface="Corbel"/>
            </a:endParaRPr>
          </a:p>
          <a:p>
            <a:pPr algn="r"/>
            <a:endParaRPr lang="en-US" sz="1500" dirty="0">
              <a:solidFill>
                <a:schemeClr val="bg2">
                  <a:lumMod val="50000"/>
                </a:schemeClr>
              </a:solidFill>
              <a:latin typeface="Corbel"/>
              <a:cs typeface="Corbel"/>
            </a:endParaRPr>
          </a:p>
          <a:p>
            <a:pPr algn="r"/>
            <a:endParaRPr lang="en-US" sz="3600" dirty="0">
              <a:solidFill>
                <a:schemeClr val="bg2">
                  <a:lumMod val="50000"/>
                </a:schemeClr>
              </a:solidFill>
              <a:latin typeface="Corbel"/>
              <a:cs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3086" y="2920801"/>
            <a:ext cx="442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Climate Health Summit, 20 September 2015</a:t>
            </a:r>
          </a:p>
        </p:txBody>
      </p:sp>
    </p:spTree>
    <p:extLst>
      <p:ext uri="{BB962C8B-B14F-4D97-AF65-F5344CB8AC3E}">
        <p14:creationId xmlns:p14="http://schemas.microsoft.com/office/powerpoint/2010/main" val="262207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effects of Hurricane Katrina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49% developed an anxiety or mood disorder</a:t>
            </a:r>
          </a:p>
          <a:p>
            <a:r>
              <a:rPr lang="en-US" dirty="0"/>
              <a:t>1 in 6 developed posttraumatic stress disorder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1482-F164-DF4A-9A18-A39E8EE5E98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Screen Shot 2015-09-09 at 5.12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21" y="2555100"/>
            <a:ext cx="5615984" cy="37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Due to economic difficulties, </a:t>
            </a:r>
          </a:p>
          <a:p>
            <a:r>
              <a:rPr lang="en-US" sz="2800" dirty="0"/>
              <a:t>Damage to physical and social infrastructure,</a:t>
            </a:r>
          </a:p>
          <a:p>
            <a:r>
              <a:rPr lang="en-US" sz="2800" dirty="0"/>
              <a:t>Environmental degradation,</a:t>
            </a:r>
          </a:p>
          <a:p>
            <a:r>
              <a:rPr lang="en-US" sz="2800" dirty="0"/>
              <a:t>All possibly requiring migration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1482-F164-DF4A-9A18-A39E8EE5E9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8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disasters in 2014 cost </a:t>
            </a:r>
            <a:r>
              <a:rPr lang="en-US" dirty="0">
                <a:solidFill>
                  <a:srgbClr val="60B63A"/>
                </a:solidFill>
              </a:rPr>
              <a:t>$25 billion </a:t>
            </a:r>
            <a:r>
              <a:rPr lang="en-US" dirty="0"/>
              <a:t>in the US (this includes earthquakes) and </a:t>
            </a:r>
            <a:r>
              <a:rPr lang="en-US" dirty="0">
                <a:solidFill>
                  <a:srgbClr val="60B63A"/>
                </a:solidFill>
              </a:rPr>
              <a:t>$110 billion </a:t>
            </a:r>
            <a:r>
              <a:rPr lang="en-US" dirty="0"/>
              <a:t>worldwide</a:t>
            </a:r>
          </a:p>
          <a:p>
            <a:r>
              <a:rPr lang="en-US" dirty="0"/>
              <a:t>Natural disasters in 2014 displaced </a:t>
            </a:r>
            <a:r>
              <a:rPr lang="en-US" dirty="0">
                <a:solidFill>
                  <a:srgbClr val="60B63A"/>
                </a:solidFill>
              </a:rPr>
              <a:t>19 million people </a:t>
            </a:r>
            <a:r>
              <a:rPr lang="en-US" dirty="0" err="1"/>
              <a:t>worldwise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1482-F164-DF4A-9A18-A39E8EE5E98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Screen Shot 2015-09-09 at 5.1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36" y="3000830"/>
            <a:ext cx="4767723" cy="36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8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implications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Diminished sense of self</a:t>
            </a:r>
          </a:p>
          <a:p>
            <a:r>
              <a:rPr lang="en-US" dirty="0"/>
              <a:t>	loss of place and disruption of place bonds</a:t>
            </a:r>
          </a:p>
          <a:p>
            <a:r>
              <a:rPr lang="en-US" dirty="0"/>
              <a:t>	loss of occupation</a:t>
            </a:r>
          </a:p>
          <a:p>
            <a:r>
              <a:rPr lang="en-US" dirty="0"/>
              <a:t>	loss of lifestyle </a:t>
            </a:r>
            <a:r>
              <a:rPr lang="en-US"/>
              <a:t>and culture</a:t>
            </a:r>
            <a:endParaRPr lang="en-US" dirty="0"/>
          </a:p>
          <a:p>
            <a:r>
              <a:rPr lang="en-US" dirty="0"/>
              <a:t>Lowered autonomy</a:t>
            </a:r>
          </a:p>
          <a:p>
            <a:r>
              <a:rPr lang="en-US" dirty="0"/>
              <a:t>Reduced social cohesion</a:t>
            </a:r>
          </a:p>
          <a:p>
            <a:r>
              <a:rPr lang="en-US" dirty="0"/>
              <a:t>	weakened social ties</a:t>
            </a:r>
          </a:p>
          <a:p>
            <a:r>
              <a:rPr lang="en-US" dirty="0"/>
              <a:t>	increased conflict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1482-F164-DF4A-9A18-A39E8EE5E98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about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Individual responses</a:t>
            </a:r>
          </a:p>
          <a:p>
            <a:r>
              <a:rPr lang="en-US" sz="2800" dirty="0"/>
              <a:t>	lack of </a:t>
            </a:r>
            <a:r>
              <a:rPr lang="en-US" sz="2800" dirty="0">
                <a:solidFill>
                  <a:srgbClr val="60B63A"/>
                </a:solidFill>
              </a:rPr>
              <a:t>control</a:t>
            </a:r>
            <a:r>
              <a:rPr lang="en-US" sz="2800" dirty="0"/>
              <a:t>,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60B63A"/>
                </a:solidFill>
              </a:rPr>
              <a:t>anxiety</a:t>
            </a:r>
            <a:r>
              <a:rPr lang="en-US" sz="2800" dirty="0"/>
              <a:t> about unpredictability</a:t>
            </a:r>
          </a:p>
          <a:p>
            <a:r>
              <a:rPr lang="en-US" sz="2800" dirty="0"/>
              <a:t>Intergroup tensions </a:t>
            </a:r>
          </a:p>
          <a:p>
            <a:r>
              <a:rPr lang="en-US" sz="2800" dirty="0"/>
              <a:t>	over </a:t>
            </a:r>
            <a:r>
              <a:rPr lang="en-US" sz="2800" dirty="0">
                <a:solidFill>
                  <a:srgbClr val="60B63A"/>
                </a:solidFill>
              </a:rPr>
              <a:t>meaning</a:t>
            </a:r>
          </a:p>
          <a:p>
            <a:r>
              <a:rPr lang="en-US" sz="2800" dirty="0"/>
              <a:t>	due to perceived </a:t>
            </a:r>
            <a:r>
              <a:rPr lang="en-US" sz="2800" dirty="0">
                <a:solidFill>
                  <a:srgbClr val="60B63A"/>
                </a:solidFill>
              </a:rPr>
              <a:t>inequity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1482-F164-DF4A-9A18-A39E8EE5E98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Screen Shot 2015-09-10 at 1.01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89" y="2894023"/>
            <a:ext cx="2667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09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anxiety about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Stress</a:t>
            </a:r>
          </a:p>
          <a:p>
            <a:r>
              <a:rPr lang="en-US" sz="2800" dirty="0"/>
              <a:t>Hopelessness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1482-F164-DF4A-9A18-A39E8EE5E98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Screen Shot 2015-09-09 at 5.2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71" y="2460605"/>
            <a:ext cx="5879748" cy="40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8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Who will be affected?</a:t>
            </a:r>
          </a:p>
        </p:txBody>
      </p:sp>
    </p:spTree>
    <p:extLst>
      <p:ext uri="{BB962C8B-B14F-4D97-AF65-F5344CB8AC3E}">
        <p14:creationId xmlns:p14="http://schemas.microsoft.com/office/powerpoint/2010/main" val="167702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3000" dirty="0"/>
              <a:t>At greater risk:</a:t>
            </a:r>
          </a:p>
          <a:p>
            <a:pPr marL="1030288" lvl="1" indent="-342900">
              <a:spcBef>
                <a:spcPts val="1800"/>
              </a:spcBef>
            </a:pPr>
            <a:r>
              <a:rPr lang="en-US" sz="3000" dirty="0">
                <a:solidFill>
                  <a:srgbClr val="60B63A"/>
                </a:solidFill>
              </a:rPr>
              <a:t>Women, children, members of marginalized communities</a:t>
            </a:r>
          </a:p>
          <a:p>
            <a:pPr marL="1030288" lvl="1" indent="-342900">
              <a:spcBef>
                <a:spcPts val="1800"/>
              </a:spcBef>
            </a:pPr>
            <a:r>
              <a:rPr lang="en-US" sz="3000" dirty="0"/>
              <a:t>Those already suffering from </a:t>
            </a:r>
            <a:r>
              <a:rPr lang="en-US" sz="3000" dirty="0">
                <a:solidFill>
                  <a:srgbClr val="60B63A"/>
                </a:solidFill>
              </a:rPr>
              <a:t>mental illness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everyone will be </a:t>
            </a:r>
            <a:r>
              <a:rPr lang="en-US" dirty="0">
                <a:solidFill>
                  <a:srgbClr val="1F497D"/>
                </a:solidFill>
              </a:rPr>
              <a:t>affected equally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65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children vulnerable?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60B63A"/>
                </a:solidFill>
              </a:rPr>
              <a:t>Physical vulnerability:</a:t>
            </a:r>
          </a:p>
          <a:p>
            <a:r>
              <a:rPr lang="en-US" sz="2800" dirty="0"/>
              <a:t>	Immaturity can enhance the risk of disease, impact of persistent stress, and effects of malnutrition.</a:t>
            </a:r>
          </a:p>
          <a:p>
            <a:endParaRPr lang="en-US" sz="2800" dirty="0"/>
          </a:p>
          <a:p>
            <a:r>
              <a:rPr lang="en-US" sz="2800" dirty="0"/>
              <a:t>Stress itself, along with malnutrition and lack of clean water, makes the body more vulnerable.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1482-F164-DF4A-9A18-A39E8EE5E98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0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children vulnerable?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60B63A"/>
                </a:solidFill>
              </a:rPr>
              <a:t>Social vulnerability</a:t>
            </a:r>
            <a:r>
              <a:rPr lang="en-US" sz="2800" dirty="0"/>
              <a:t>:</a:t>
            </a:r>
          </a:p>
          <a:p>
            <a:r>
              <a:rPr lang="en-US" sz="2800" dirty="0"/>
              <a:t>	Disruption to education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60B63A"/>
                </a:solidFill>
              </a:rPr>
              <a:t>Psychological vulnerability</a:t>
            </a:r>
            <a:r>
              <a:rPr lang="en-US" sz="2800" dirty="0"/>
              <a:t>:</a:t>
            </a:r>
          </a:p>
          <a:p>
            <a:r>
              <a:rPr lang="en-US" sz="2800" dirty="0"/>
              <a:t>	Dependence on others</a:t>
            </a:r>
          </a:p>
          <a:p>
            <a:r>
              <a:rPr lang="en-US" sz="2800" dirty="0"/>
              <a:t>	Need for security</a:t>
            </a:r>
          </a:p>
          <a:p>
            <a:endParaRPr lang="en-US" sz="2800" dirty="0"/>
          </a:p>
          <a:p>
            <a:r>
              <a:rPr lang="en-US" sz="2800" dirty="0"/>
              <a:t>Effects will depend on the child’s developmental stage as well as sources of resilience.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1482-F164-DF4A-9A18-A39E8EE5E98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Why look at the effects of climate change on mental health? </a:t>
            </a:r>
          </a:p>
        </p:txBody>
      </p:sp>
    </p:spTree>
    <p:extLst>
      <p:ext uri="{BB962C8B-B14F-4D97-AF65-F5344CB8AC3E}">
        <p14:creationId xmlns:p14="http://schemas.microsoft.com/office/powerpoint/2010/main" val="3661982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What can be done? Promoting resilience</a:t>
            </a:r>
          </a:p>
        </p:txBody>
      </p:sp>
    </p:spTree>
    <p:extLst>
      <p:ext uri="{BB962C8B-B14F-4D97-AF65-F5344CB8AC3E}">
        <p14:creationId xmlns:p14="http://schemas.microsoft.com/office/powerpoint/2010/main" val="366198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associated with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Practical support</a:t>
            </a:r>
          </a:p>
          <a:p>
            <a:r>
              <a:rPr lang="en-US" sz="2800" dirty="0"/>
              <a:t>Community ties</a:t>
            </a:r>
          </a:p>
          <a:p>
            <a:r>
              <a:rPr lang="en-US" sz="2800" dirty="0"/>
              <a:t>Sense of optimism</a:t>
            </a:r>
          </a:p>
        </p:txBody>
      </p:sp>
      <p:pic>
        <p:nvPicPr>
          <p:cNvPr id="5" name="Picture 4" descr="Screen Shot 2015-09-09 at 5.2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39" y="1857357"/>
            <a:ext cx="48387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4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60B63A"/>
                </a:solidFill>
              </a:rPr>
              <a:t>Plan</a:t>
            </a:r>
            <a:r>
              <a:rPr lang="en-US" sz="2800" dirty="0"/>
              <a:t> ahead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Establish the </a:t>
            </a:r>
            <a:r>
              <a:rPr lang="en-US" sz="2800" dirty="0">
                <a:solidFill>
                  <a:srgbClr val="60B63A"/>
                </a:solidFill>
              </a:rPr>
              <a:t>infrastructure</a:t>
            </a:r>
            <a:r>
              <a:rPr lang="en-US" sz="2800" dirty="0"/>
              <a:t> to encourage adaptation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Strengthen </a:t>
            </a:r>
            <a:r>
              <a:rPr lang="en-US" sz="2800" dirty="0">
                <a:solidFill>
                  <a:srgbClr val="60B63A"/>
                </a:solidFill>
              </a:rPr>
              <a:t>social networks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Provide </a:t>
            </a:r>
            <a:r>
              <a:rPr lang="en-US" sz="2800" dirty="0">
                <a:solidFill>
                  <a:srgbClr val="60B63A"/>
                </a:solidFill>
              </a:rPr>
              <a:t>resources</a:t>
            </a:r>
            <a:r>
              <a:rPr lang="en-US" sz="2800" dirty="0"/>
              <a:t> to cope with disasters, including informational resources and mental health support</a:t>
            </a:r>
            <a:endParaRPr lang="en-US" sz="2800" dirty="0">
              <a:solidFill>
                <a:srgbClr val="60B63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60B63A"/>
                </a:solidFill>
              </a:rPr>
              <a:t>Educate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1F497D"/>
                </a:solidFill>
              </a:rPr>
              <a:t>Encourage</a:t>
            </a:r>
            <a:r>
              <a:rPr lang="en-US" sz="2800" dirty="0">
                <a:solidFill>
                  <a:srgbClr val="60B63A"/>
                </a:solidFill>
              </a:rPr>
              <a:t> optimism </a:t>
            </a:r>
            <a:r>
              <a:rPr lang="en-US" sz="2800" dirty="0">
                <a:solidFill>
                  <a:srgbClr val="1F497D"/>
                </a:solidFill>
              </a:rPr>
              <a:t>and</a:t>
            </a:r>
            <a:r>
              <a:rPr lang="en-US" sz="2800" dirty="0">
                <a:solidFill>
                  <a:srgbClr val="60B63A"/>
                </a:solidFill>
              </a:rPr>
              <a:t> sense of efficacy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1482-F164-DF4A-9A18-A39E8EE5E98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59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Mental health is not just the absence of mental disorder!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Climate change presents an </a:t>
            </a:r>
            <a:r>
              <a:rPr lang="en-US" sz="2800" dirty="0">
                <a:solidFill>
                  <a:srgbClr val="60B63A"/>
                </a:solidFill>
              </a:rPr>
              <a:t>opportunity</a:t>
            </a:r>
            <a:r>
              <a:rPr lang="en-US" sz="2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	to examine the social and physical infrastructure of our communities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	to consider opportunities of enhancing well-being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1482-F164-DF4A-9A18-A39E8EE5E98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62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You Can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/>
              <a:t>Communicate </a:t>
            </a:r>
            <a:r>
              <a:rPr lang="en-US" sz="3200" dirty="0">
                <a:solidFill>
                  <a:srgbClr val="60B63A"/>
                </a:solidFill>
              </a:rPr>
              <a:t>about the health effects of climate change </a:t>
            </a:r>
          </a:p>
          <a:p>
            <a:pPr marL="742950" indent="-7429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/>
              <a:t>Get involved </a:t>
            </a:r>
            <a:r>
              <a:rPr lang="en-US" sz="3200" dirty="0">
                <a:solidFill>
                  <a:srgbClr val="60B63A"/>
                </a:solidFill>
              </a:rPr>
              <a:t> in disaster preparedness efforts</a:t>
            </a:r>
          </a:p>
          <a:p>
            <a:pPr marL="742950" indent="-7429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/>
              <a:t>Health practitioners: </a:t>
            </a:r>
            <a:r>
              <a:rPr lang="en-US" sz="3200" dirty="0">
                <a:solidFill>
                  <a:srgbClr val="60B63A"/>
                </a:solidFill>
              </a:rPr>
              <a:t>do more research, and incorporate into practices</a:t>
            </a:r>
          </a:p>
          <a:p>
            <a:pPr marL="742950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Coordinate and support </a:t>
            </a:r>
            <a:r>
              <a:rPr lang="en-US" sz="3200" dirty="0">
                <a:solidFill>
                  <a:srgbClr val="60B63A"/>
                </a:solidFill>
              </a:rPr>
              <a:t>with others involved in addressing climate change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rgbClr val="60B63A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3926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Thank you!</a:t>
            </a:r>
            <a:br>
              <a:rPr lang="en-US" b="1" dirty="0"/>
            </a:br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8112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3000" dirty="0"/>
              <a:t> Understanding impacts is critical to </a:t>
            </a:r>
            <a:r>
              <a:rPr lang="en-US" sz="3000" dirty="0">
                <a:solidFill>
                  <a:srgbClr val="60B63A"/>
                </a:solidFill>
              </a:rPr>
              <a:t>preparing for them </a:t>
            </a:r>
            <a:r>
              <a:rPr lang="en-US" sz="3000" dirty="0"/>
              <a:t>(on a community level)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3000" dirty="0"/>
              <a:t> Describing the impacts can </a:t>
            </a:r>
            <a:r>
              <a:rPr lang="en-US" sz="3000" dirty="0">
                <a:solidFill>
                  <a:srgbClr val="60B63A"/>
                </a:solidFill>
              </a:rPr>
              <a:t>improve understanding of climate change</a:t>
            </a:r>
            <a:endParaRPr lang="en-US" sz="30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3000" dirty="0"/>
              <a:t> Health impacts can </a:t>
            </a:r>
            <a:r>
              <a:rPr lang="en-US" sz="3000" dirty="0">
                <a:solidFill>
                  <a:srgbClr val="60B63A"/>
                </a:solidFill>
              </a:rPr>
              <a:t>personalize the issue </a:t>
            </a:r>
            <a:r>
              <a:rPr lang="en-US" sz="3000" dirty="0">
                <a:solidFill>
                  <a:schemeClr val="tx2"/>
                </a:solidFill>
              </a:rPr>
              <a:t>and</a:t>
            </a:r>
            <a:r>
              <a:rPr lang="en-US" sz="3000" dirty="0">
                <a:solidFill>
                  <a:srgbClr val="60B63A"/>
                </a:solidFill>
              </a:rPr>
              <a:t> transcend the partisan divide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60B63A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6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How could climate change affect mental well-being? </a:t>
            </a:r>
          </a:p>
        </p:txBody>
      </p:sp>
    </p:spTree>
    <p:extLst>
      <p:ext uri="{BB962C8B-B14F-4D97-AF65-F5344CB8AC3E}">
        <p14:creationId xmlns:p14="http://schemas.microsoft.com/office/powerpoint/2010/main" val="57091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multi-level impacts of climate change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5105" y="1437356"/>
            <a:ext cx="7416956" cy="4277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400" b="1" kern="1200">
                <a:solidFill>
                  <a:srgbClr val="0C5B84"/>
                </a:solidFill>
                <a:latin typeface="Corbel"/>
                <a:ea typeface="+mn-ea"/>
                <a:cs typeface="Corbel"/>
              </a:defRPr>
            </a:lvl1pPr>
            <a:lvl2pPr marL="687388" indent="-230188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0C5B84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Lucida Grande"/>
              <a:buChar char="‑"/>
              <a:defRPr sz="2400" kern="1200">
                <a:solidFill>
                  <a:srgbClr val="0C5B84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rgbClr val="0C5B84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Lucida Grande"/>
              <a:buChar char="‑"/>
              <a:defRPr sz="1400" kern="1200">
                <a:solidFill>
                  <a:srgbClr val="0C5B84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60B63A"/>
                </a:solidFill>
              </a:rPr>
              <a:t>Direct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60B63A"/>
                </a:solidFill>
              </a:rPr>
              <a:t>indirect</a:t>
            </a:r>
            <a:r>
              <a:rPr lang="en-US" sz="3200" dirty="0"/>
              <a:t>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60B63A"/>
                </a:solidFill>
              </a:rPr>
              <a:t>Acute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60B63A"/>
                </a:solidFill>
              </a:rPr>
              <a:t>gradual</a:t>
            </a:r>
            <a:r>
              <a:rPr lang="en-US" sz="3200" dirty="0"/>
              <a:t>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60B63A"/>
                </a:solidFill>
              </a:rPr>
              <a:t>Experience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60B63A"/>
                </a:solidFill>
              </a:rPr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101157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mate_health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0"/>
            <a:ext cx="9144000" cy="5916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0768" y="6112186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EcoAmerica</a:t>
            </a:r>
            <a:endParaRPr lang="en-US" sz="1200" dirty="0"/>
          </a:p>
          <a:p>
            <a:r>
              <a:rPr lang="en-US" sz="1200" dirty="0"/>
              <a:t>http://</a:t>
            </a:r>
            <a:r>
              <a:rPr lang="en-US" sz="1200" dirty="0" err="1"/>
              <a:t>ecoamerica.org</a:t>
            </a:r>
            <a:r>
              <a:rPr lang="en-US" sz="1200" dirty="0"/>
              <a:t>/research/#</a:t>
            </a:r>
            <a:r>
              <a:rPr lang="en-US" sz="1200" dirty="0" err="1"/>
              <a:t>PsychImpacts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709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mate_health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0"/>
            <a:ext cx="9144000" cy="5916706"/>
          </a:xfrm>
          <a:prstGeom prst="rect">
            <a:avLst/>
          </a:prstGeom>
        </p:spPr>
      </p:pic>
      <p:pic>
        <p:nvPicPr>
          <p:cNvPr id="3" name="Picture 2" descr="climate_health-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"/>
          <a:stretch/>
        </p:blipFill>
        <p:spPr>
          <a:xfrm>
            <a:off x="0" y="520699"/>
            <a:ext cx="9144000" cy="5586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0768" y="6112186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EcoAmerica</a:t>
            </a:r>
            <a:endParaRPr lang="en-US" sz="1200" dirty="0"/>
          </a:p>
          <a:p>
            <a:r>
              <a:rPr lang="en-US" sz="1200" dirty="0"/>
              <a:t>http://</a:t>
            </a:r>
            <a:r>
              <a:rPr lang="en-US" sz="1200" dirty="0" err="1"/>
              <a:t>ecoamerica.org</a:t>
            </a:r>
            <a:r>
              <a:rPr lang="en-US" sz="1200" dirty="0"/>
              <a:t>/research/#</a:t>
            </a:r>
            <a:r>
              <a:rPr lang="en-US" sz="1200" dirty="0" err="1"/>
              <a:t>PsychImpacts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378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mate_health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"/>
          <a:stretch/>
        </p:blipFill>
        <p:spPr>
          <a:xfrm>
            <a:off x="0" y="405271"/>
            <a:ext cx="9144000" cy="5701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0768" y="6112186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EcoAmerica</a:t>
            </a:r>
            <a:endParaRPr lang="en-US" sz="1200" dirty="0"/>
          </a:p>
          <a:p>
            <a:r>
              <a:rPr lang="en-US" sz="1200" dirty="0"/>
              <a:t>http://</a:t>
            </a:r>
            <a:r>
              <a:rPr lang="en-US" sz="1200" dirty="0" err="1"/>
              <a:t>ecoamerica.org</a:t>
            </a:r>
            <a:r>
              <a:rPr lang="en-US" sz="1200" dirty="0"/>
              <a:t>/research/#</a:t>
            </a:r>
            <a:r>
              <a:rPr lang="en-US" sz="1200" dirty="0" err="1"/>
              <a:t>PsychImpacts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669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PTSD</a:t>
            </a:r>
          </a:p>
          <a:p>
            <a:r>
              <a:rPr lang="en-US" sz="2800" dirty="0"/>
              <a:t>Depression</a:t>
            </a:r>
          </a:p>
          <a:p>
            <a:r>
              <a:rPr lang="en-US" sz="2800" dirty="0"/>
              <a:t>Domestic abuse</a:t>
            </a:r>
          </a:p>
          <a:p>
            <a:r>
              <a:rPr lang="en-US" sz="2800" dirty="0"/>
              <a:t>General anxiety</a:t>
            </a:r>
          </a:p>
          <a:p>
            <a:r>
              <a:rPr lang="en-US" sz="2800" dirty="0"/>
              <a:t>Suicide and suicidal ideation</a:t>
            </a:r>
          </a:p>
          <a:p>
            <a:r>
              <a:rPr lang="en-US" sz="2800" dirty="0"/>
              <a:t>“Complicated grief”</a:t>
            </a:r>
          </a:p>
          <a:p>
            <a:r>
              <a:rPr lang="en-US" sz="2800" dirty="0"/>
              <a:t>Substance abuse</a:t>
            </a:r>
          </a:p>
          <a:p>
            <a:r>
              <a:rPr lang="en-US" sz="2800" dirty="0"/>
              <a:t>-- may last several years or longer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1482-F164-DF4A-9A18-A39E8EE5E9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4321</TotalTime>
  <Words>429</Words>
  <Application>Microsoft Office PowerPoint</Application>
  <PresentationFormat>On-screen Show (4:3)</PresentationFormat>
  <Paragraphs>122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Corbel</vt:lpstr>
      <vt:lpstr>Lucida Grande</vt:lpstr>
      <vt:lpstr>Office Theme</vt:lpstr>
      <vt:lpstr>PowerPoint Presentation</vt:lpstr>
      <vt:lpstr>Why look at the effects of climate change on mental health? </vt:lpstr>
      <vt:lpstr>PowerPoint Presentation</vt:lpstr>
      <vt:lpstr>How could climate change affect mental well-being? </vt:lpstr>
      <vt:lpstr>The multi-level impacts of climate change</vt:lpstr>
      <vt:lpstr>PowerPoint Presentation</vt:lpstr>
      <vt:lpstr>PowerPoint Presentation</vt:lpstr>
      <vt:lpstr>PowerPoint Presentation</vt:lpstr>
      <vt:lpstr>Direct effects</vt:lpstr>
      <vt:lpstr>E.g., effects of Hurricane Katrina</vt:lpstr>
      <vt:lpstr>Indirect effects</vt:lpstr>
      <vt:lpstr>Indirect effects</vt:lpstr>
      <vt:lpstr>Broad implications </vt:lpstr>
      <vt:lpstr>Uncertainty about climate change</vt:lpstr>
      <vt:lpstr>Effects of anxiety about the future</vt:lpstr>
      <vt:lpstr>Who will be affected?</vt:lpstr>
      <vt:lpstr>Not everyone will be affected equally</vt:lpstr>
      <vt:lpstr>HOW are children vulnerable?</vt:lpstr>
      <vt:lpstr>HOW are children vulnerable?</vt:lpstr>
      <vt:lpstr>What can be done? Promoting resilience</vt:lpstr>
      <vt:lpstr>Factors associated with resilience</vt:lpstr>
      <vt:lpstr>PowerPoint Presentation</vt:lpstr>
      <vt:lpstr>Mental health is not just the absence of mental disorder!</vt:lpstr>
      <vt:lpstr>More You Can Do</vt:lpstr>
      <vt:lpstr>Thank you! Questions?</vt:lpstr>
    </vt:vector>
  </TitlesOfParts>
  <Company>ecoAmerica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WEBINAR:  The Psychological Impacts of  Climate Change</dc:title>
  <dc:creator>Caroline Hodge</dc:creator>
  <cp:lastModifiedBy>Marybeth Montoro</cp:lastModifiedBy>
  <cp:revision>254</cp:revision>
  <dcterms:created xsi:type="dcterms:W3CDTF">2014-06-12T17:20:09Z</dcterms:created>
  <dcterms:modified xsi:type="dcterms:W3CDTF">2016-11-19T23:04:15Z</dcterms:modified>
</cp:coreProperties>
</file>