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18"/>
  </p:notesMasterIdLst>
  <p:sldIdLst>
    <p:sldId id="267" r:id="rId2"/>
    <p:sldId id="257" r:id="rId3"/>
    <p:sldId id="258" r:id="rId4"/>
    <p:sldId id="277" r:id="rId5"/>
    <p:sldId id="268" r:id="rId6"/>
    <p:sldId id="271" r:id="rId7"/>
    <p:sldId id="266" r:id="rId8"/>
    <p:sldId id="272" r:id="rId9"/>
    <p:sldId id="273" r:id="rId10"/>
    <p:sldId id="274" r:id="rId11"/>
    <p:sldId id="261" r:id="rId12"/>
    <p:sldId id="256" r:id="rId13"/>
    <p:sldId id="270" r:id="rId14"/>
    <p:sldId id="278" r:id="rId15"/>
    <p:sldId id="279"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30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3CFFA-1C6F-2144-8C71-2AECF3F5B512}"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A9F7E-2CFA-F743-862C-37108196FB82}" type="slidenum">
              <a:rPr lang="en-US" smtClean="0"/>
              <a:t>‹#›</a:t>
            </a:fld>
            <a:endParaRPr lang="en-US"/>
          </a:p>
        </p:txBody>
      </p:sp>
    </p:spTree>
    <p:extLst>
      <p:ext uri="{BB962C8B-B14F-4D97-AF65-F5344CB8AC3E}">
        <p14:creationId xmlns:p14="http://schemas.microsoft.com/office/powerpoint/2010/main" val="3690414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x.doi.org/10.3389/fcimb.2013.0011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 and climate change play a significant role in our health and well-being. I’m going to discuss some health issues related</a:t>
            </a:r>
            <a:r>
              <a:rPr lang="en-US" baseline="0" dirty="0" smtClean="0"/>
              <a:t> to waterborne infectious disease.</a:t>
            </a:r>
          </a:p>
          <a:p>
            <a:endParaRPr lang="en-US" baseline="0" dirty="0" smtClean="0"/>
          </a:p>
          <a:p>
            <a:r>
              <a:rPr lang="en-US" dirty="0" smtClean="0"/>
              <a:t>There</a:t>
            </a:r>
            <a:r>
              <a:rPr lang="en-US" baseline="0" dirty="0" smtClean="0"/>
              <a:t> are an estimated 12-19 million outbreaks of endemic waterborne disease annually in the US., with many of the infectious agents not identified….so probably a much bigger problem. </a:t>
            </a:r>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1</a:t>
            </a:fld>
            <a:endParaRPr lang="en-US"/>
          </a:p>
        </p:txBody>
      </p:sp>
    </p:spTree>
    <p:extLst>
      <p:ext uri="{BB962C8B-B14F-4D97-AF65-F5344CB8AC3E}">
        <p14:creationId xmlns:p14="http://schemas.microsoft.com/office/powerpoint/2010/main" val="1605161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refers to this amoeba</a:t>
            </a:r>
            <a:r>
              <a:rPr lang="en-US" baseline="0" dirty="0" smtClean="0"/>
              <a:t> as “heat loving”. </a:t>
            </a:r>
          </a:p>
          <a:p>
            <a:r>
              <a:rPr lang="en-US" dirty="0" smtClean="0"/>
              <a:t>A</a:t>
            </a:r>
            <a:r>
              <a:rPr lang="en-US" baseline="0" dirty="0" smtClean="0"/>
              <a:t> parasite that likes warm waters. First case in Minnesota didn’t happen until 2010. Between 2005 and 2014, 35 people were infected in the US per the CDC</a:t>
            </a:r>
          </a:p>
          <a:p>
            <a:r>
              <a:rPr lang="en-US" baseline="0" dirty="0" smtClean="0"/>
              <a:t>Treatment-Amphotericin directly into the spinal fluid…must be thought of very early and treated aggressively to survive: 3 out of 133 have survived between 1962-2014. </a:t>
            </a:r>
            <a:endParaRPr lang="en-US" dirty="0" smtClean="0"/>
          </a:p>
          <a:p>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11</a:t>
            </a:fld>
            <a:endParaRPr lang="en-US"/>
          </a:p>
        </p:txBody>
      </p:sp>
    </p:spTree>
    <p:extLst>
      <p:ext uri="{BB962C8B-B14F-4D97-AF65-F5344CB8AC3E}">
        <p14:creationId xmlns:p14="http://schemas.microsoft.com/office/powerpoint/2010/main" val="2439588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Phillip</a:t>
            </a:r>
            <a:r>
              <a:rPr lang="en-US" baseline="0" dirty="0" smtClean="0"/>
              <a:t> loved science and nature….he was aware the the world was changing and wanted to help make it better…he was 10. </a:t>
            </a:r>
          </a:p>
          <a:p>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12</a:t>
            </a:fld>
            <a:endParaRPr lang="en-US"/>
          </a:p>
        </p:txBody>
      </p:sp>
    </p:spTree>
    <p:extLst>
      <p:ext uri="{BB962C8B-B14F-4D97-AF65-F5344CB8AC3E}">
        <p14:creationId xmlns:p14="http://schemas.microsoft.com/office/powerpoint/2010/main" val="687554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14</a:t>
            </a:fld>
            <a:endParaRPr lang="en-US"/>
          </a:p>
        </p:txBody>
      </p:sp>
    </p:spTree>
    <p:extLst>
      <p:ext uri="{BB962C8B-B14F-4D97-AF65-F5344CB8AC3E}">
        <p14:creationId xmlns:p14="http://schemas.microsoft.com/office/powerpoint/2010/main" val="390326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we do this work….for our kids, grandkids and for the children of the world. Yes, they are currently 33% of the population, but they are 100% of the future. </a:t>
            </a:r>
          </a:p>
          <a:p>
            <a:endParaRPr lang="en-US" dirty="0" smtClean="0"/>
          </a:p>
          <a:p>
            <a:r>
              <a:rPr lang="en-US" dirty="0" smtClean="0"/>
              <a:t>As HP…..I believe we have a</a:t>
            </a:r>
            <a:r>
              <a:rPr lang="en-US" baseline="0" dirty="0" smtClean="0"/>
              <a:t> professional and moral obligation to speak out on any issue that damage our patients health….many of us took an oath…..</a:t>
            </a:r>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16</a:t>
            </a:fld>
            <a:endParaRPr lang="en-US"/>
          </a:p>
        </p:txBody>
      </p:sp>
    </p:spTree>
    <p:extLst>
      <p:ext uri="{BB962C8B-B14F-4D97-AF65-F5344CB8AC3E}">
        <p14:creationId xmlns:p14="http://schemas.microsoft.com/office/powerpoint/2010/main" val="45239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global warming</a:t>
            </a:r>
            <a:r>
              <a:rPr lang="en-US" baseline="0" dirty="0" smtClean="0"/>
              <a:t> continues to shrink water supplies in already water-stress regions of the world and populations become increasingly dependent on decreasing sanitary water </a:t>
            </a:r>
            <a:r>
              <a:rPr lang="en-US" baseline="0" dirty="0" err="1" smtClean="0"/>
              <a:t>souces</a:t>
            </a:r>
            <a:r>
              <a:rPr lang="en-US" baseline="0" dirty="0" smtClean="0"/>
              <a:t> for all their basic needs, the global burden of water-related diseases will increase. </a:t>
            </a:r>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2</a:t>
            </a:fld>
            <a:endParaRPr lang="en-US"/>
          </a:p>
        </p:txBody>
      </p:sp>
    </p:spTree>
    <p:extLst>
      <p:ext uri="{BB962C8B-B14F-4D97-AF65-F5344CB8AC3E}">
        <p14:creationId xmlns:p14="http://schemas.microsoft.com/office/powerpoint/2010/main" val="323204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won’t have time to discuss all these in detail, but focus on the more common. </a:t>
            </a:r>
          </a:p>
          <a:p>
            <a:endParaRPr lang="en-US" baseline="0" dirty="0" smtClean="0"/>
          </a:p>
          <a:p>
            <a:r>
              <a:rPr lang="en-US" baseline="0" dirty="0" err="1" smtClean="0"/>
              <a:t>Aspergillus</a:t>
            </a:r>
            <a:r>
              <a:rPr lang="en-US" baseline="0" dirty="0" smtClean="0"/>
              <a:t> </a:t>
            </a:r>
            <a:r>
              <a:rPr lang="en-US" baseline="0" dirty="0" err="1" smtClean="0"/>
              <a:t>flavus</a:t>
            </a:r>
            <a:r>
              <a:rPr lang="en-US" baseline="0" dirty="0" smtClean="0"/>
              <a:t> fungi-produces potent </a:t>
            </a:r>
            <a:r>
              <a:rPr lang="en-US" baseline="0" dirty="0" err="1" smtClean="0"/>
              <a:t>mycotoxins</a:t>
            </a:r>
            <a:r>
              <a:rPr lang="en-US" baseline="0" dirty="0" smtClean="0"/>
              <a:t> (</a:t>
            </a:r>
            <a:r>
              <a:rPr lang="en-US" baseline="0" dirty="0" err="1" smtClean="0"/>
              <a:t>alfatoxins</a:t>
            </a:r>
            <a:r>
              <a:rPr lang="en-US" baseline="0" dirty="0" smtClean="0"/>
              <a:t>) from </a:t>
            </a:r>
            <a:r>
              <a:rPr lang="en-US" baseline="0" dirty="0" err="1" smtClean="0"/>
              <a:t>rainfull</a:t>
            </a:r>
            <a:r>
              <a:rPr lang="en-US" baseline="0" dirty="0" smtClean="0"/>
              <a:t> and warm temperatures contaminate crops---Linked to rainfall and drought. </a:t>
            </a:r>
            <a:r>
              <a:rPr lang="en-US" baseline="0" dirty="0" err="1" smtClean="0"/>
              <a:t>Aflatoxin</a:t>
            </a:r>
            <a:r>
              <a:rPr lang="en-US" baseline="0" dirty="0" smtClean="0"/>
              <a:t> is a potent human liver </a:t>
            </a:r>
            <a:r>
              <a:rPr lang="en-US" baseline="0" dirty="0" err="1" smtClean="0"/>
              <a:t>carcingogen</a:t>
            </a:r>
            <a:r>
              <a:rPr lang="en-US" baseline="0" dirty="0" smtClean="0"/>
              <a:t> and synergistically increased the risk of liver cancer in people with </a:t>
            </a:r>
            <a:r>
              <a:rPr lang="en-US" baseline="0" dirty="0" err="1" smtClean="0"/>
              <a:t>Hep</a:t>
            </a:r>
            <a:r>
              <a:rPr lang="en-US" baseline="0" dirty="0" smtClean="0"/>
              <a:t> B viral infections…with a high prevalence in Africa and Asia. </a:t>
            </a:r>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3</a:t>
            </a:fld>
            <a:endParaRPr lang="en-US"/>
          </a:p>
        </p:txBody>
      </p:sp>
    </p:spTree>
    <p:extLst>
      <p:ext uri="{BB962C8B-B14F-4D97-AF65-F5344CB8AC3E}">
        <p14:creationId xmlns:p14="http://schemas.microsoft.com/office/powerpoint/2010/main" val="181116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World Health Organization says diarrheal disease, the second most common cause of death worldwide in children under five years old, is both preventable and treatable. It mainly affects children under two years old, and is a leading cause of malnutrition in under-fives.</a:t>
            </a:r>
            <a:endParaRPr lang="en-US" dirty="0" smtClean="0"/>
          </a:p>
          <a:p>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5</a:t>
            </a:fld>
            <a:endParaRPr lang="en-US"/>
          </a:p>
        </p:txBody>
      </p:sp>
    </p:spTree>
    <p:extLst>
      <p:ext uri="{BB962C8B-B14F-4D97-AF65-F5344CB8AC3E}">
        <p14:creationId xmlns:p14="http://schemas.microsoft.com/office/powerpoint/2010/main" val="8869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HUS…</a:t>
            </a:r>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6</a:t>
            </a:fld>
            <a:endParaRPr lang="en-US"/>
          </a:p>
        </p:txBody>
      </p:sp>
    </p:spTree>
    <p:extLst>
      <p:ext uri="{BB962C8B-B14F-4D97-AF65-F5344CB8AC3E}">
        <p14:creationId xmlns:p14="http://schemas.microsoft.com/office/powerpoint/2010/main" val="56803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charset="0"/>
                <a:cs typeface="msgothic" charset="0"/>
              </a:rPr>
              <a:t>Figure 3: Association between precipitation and water-borne disease outbreaks. The graph shows the relation between unusually heavy rainfall and the number of confirmed cases of </a:t>
            </a:r>
            <a:r>
              <a:rPr lang="en-GB" dirty="0" err="1" smtClean="0">
                <a:latin typeface="Arial" charset="0"/>
                <a:cs typeface="msgothic" charset="0"/>
              </a:rPr>
              <a:t>verotoxigenic</a:t>
            </a:r>
            <a:r>
              <a:rPr lang="en-GB" dirty="0" smtClean="0">
                <a:latin typeface="Arial" charset="0"/>
                <a:cs typeface="msgothic" charset="0"/>
              </a:rPr>
              <a:t> Escherichia coli infection that occurred during a massive enteric disease outbreak in Walkerton, Ontario, in May 2000. The incubation period for </a:t>
            </a:r>
            <a:r>
              <a:rPr lang="en-GB" dirty="0" err="1" smtClean="0">
                <a:latin typeface="Arial" charset="0"/>
                <a:cs typeface="msgothic" charset="0"/>
              </a:rPr>
              <a:t>verotoxigenic</a:t>
            </a:r>
            <a:r>
              <a:rPr lang="en-GB" dirty="0" smtClean="0">
                <a:latin typeface="Arial" charset="0"/>
                <a:cs typeface="msgothic" charset="0"/>
              </a:rPr>
              <a:t> E. coli is usually 3–4 days, which is consistent with the lag between extreme precipitation events and surges in the number of cases. 2,300</a:t>
            </a:r>
            <a:r>
              <a:rPr lang="en-GB" baseline="0" dirty="0" smtClean="0">
                <a:latin typeface="Arial" charset="0"/>
                <a:cs typeface="msgothic" charset="0"/>
              </a:rPr>
              <a:t> people became ill with 7 deaths from E. Coli O157:H7 and Campylobacter. </a:t>
            </a:r>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7</a:t>
            </a:fld>
            <a:endParaRPr lang="en-US"/>
          </a:p>
        </p:txBody>
      </p:sp>
    </p:spTree>
    <p:extLst>
      <p:ext uri="{BB962C8B-B14F-4D97-AF65-F5344CB8AC3E}">
        <p14:creationId xmlns:p14="http://schemas.microsoft.com/office/powerpoint/2010/main" val="159977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Cell. Infect. </a:t>
            </a:r>
            <a:r>
              <a:rPr lang="en-US" sz="1200" dirty="0" err="1" smtClean="0"/>
              <a:t>Microbiol</a:t>
            </a:r>
            <a:r>
              <a:rPr lang="en-US" sz="1200" dirty="0" smtClean="0"/>
              <a:t>., 02 January 2014 | </a:t>
            </a:r>
            <a:r>
              <a:rPr lang="en-US" sz="1200" dirty="0" smtClean="0">
                <a:hlinkClick r:id="rId3"/>
              </a:rPr>
              <a:t>http://dx.doi.org/10.3389/fcimb.2013.00110</a:t>
            </a:r>
          </a:p>
          <a:p>
            <a:endParaRPr lang="en-US" sz="1200" dirty="0" smtClean="0">
              <a:hlinkClick r:id="rId3"/>
            </a:endParaRPr>
          </a:p>
          <a:p>
            <a:endParaRPr lang="en-US" sz="1200" dirty="0" smtClean="0">
              <a:hlinkClick r:id="rId3"/>
            </a:endParaRPr>
          </a:p>
          <a:p>
            <a:endParaRPr lang="en-US" sz="1200" dirty="0"/>
          </a:p>
        </p:txBody>
      </p:sp>
      <p:sp>
        <p:nvSpPr>
          <p:cNvPr id="4" name="Slide Number Placeholder 3"/>
          <p:cNvSpPr>
            <a:spLocks noGrp="1"/>
          </p:cNvSpPr>
          <p:nvPr>
            <p:ph type="sldNum" sz="quarter" idx="10"/>
          </p:nvPr>
        </p:nvSpPr>
        <p:spPr/>
        <p:txBody>
          <a:bodyPr/>
          <a:lstStyle/>
          <a:p>
            <a:fld id="{AEAA9F7E-2CFA-F743-862C-37108196FB82}" type="slidenum">
              <a:rPr lang="en-US" smtClean="0"/>
              <a:t>8</a:t>
            </a:fld>
            <a:endParaRPr lang="en-US"/>
          </a:p>
        </p:txBody>
      </p:sp>
    </p:spTree>
    <p:extLst>
      <p:ext uri="{BB962C8B-B14F-4D97-AF65-F5344CB8AC3E}">
        <p14:creationId xmlns:p14="http://schemas.microsoft.com/office/powerpoint/2010/main" val="421752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Environ Health </a:t>
            </a:r>
            <a:r>
              <a:rPr lang="en-US" sz="1200" kern="1200" dirty="0" err="1" smtClean="0">
                <a:solidFill>
                  <a:schemeClr val="tx1"/>
                </a:solidFill>
                <a:latin typeface="+mn-lt"/>
                <a:ea typeface="+mn-ea"/>
                <a:cs typeface="+mn-cs"/>
              </a:rPr>
              <a:t>Perspect</a:t>
            </a:r>
            <a:r>
              <a:rPr lang="en-US" sz="1200" kern="1200" dirty="0" smtClean="0">
                <a:solidFill>
                  <a:schemeClr val="tx1"/>
                </a:solidFill>
                <a:latin typeface="+mn-lt"/>
                <a:ea typeface="+mn-ea"/>
                <a:cs typeface="+mn-cs"/>
              </a:rPr>
              <a:t>. 2001 May; 109(</a:t>
            </a:r>
            <a:r>
              <a:rPr lang="en-US" sz="1200" kern="1200" dirty="0" err="1" smtClean="0">
                <a:solidFill>
                  <a:schemeClr val="tx1"/>
                </a:solidFill>
                <a:latin typeface="+mn-lt"/>
                <a:ea typeface="+mn-ea"/>
                <a:cs typeface="+mn-cs"/>
              </a:rPr>
              <a:t>Suppl</a:t>
            </a:r>
            <a:r>
              <a:rPr lang="en-US" sz="1200" kern="1200" dirty="0" smtClean="0">
                <a:solidFill>
                  <a:schemeClr val="tx1"/>
                </a:solidFill>
                <a:latin typeface="+mn-lt"/>
                <a:ea typeface="+mn-ea"/>
                <a:cs typeface="+mn-cs"/>
              </a:rPr>
              <a:t> 2): 211–221.</a:t>
            </a:r>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9</a:t>
            </a:fld>
            <a:endParaRPr lang="en-US"/>
          </a:p>
        </p:txBody>
      </p:sp>
    </p:spTree>
    <p:extLst>
      <p:ext uri="{BB962C8B-B14F-4D97-AF65-F5344CB8AC3E}">
        <p14:creationId xmlns:p14="http://schemas.microsoft.com/office/powerpoint/2010/main" val="420560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Aspergillus</a:t>
            </a:r>
            <a:r>
              <a:rPr lang="en-US" baseline="0" dirty="0" smtClean="0"/>
              <a:t> </a:t>
            </a:r>
            <a:r>
              <a:rPr lang="en-US" baseline="0" dirty="0" err="1" smtClean="0"/>
              <a:t>flavus</a:t>
            </a:r>
            <a:r>
              <a:rPr lang="en-US" baseline="0" dirty="0" smtClean="0"/>
              <a:t> fungi-produces potent </a:t>
            </a:r>
            <a:r>
              <a:rPr lang="en-US" baseline="0" dirty="0" err="1" smtClean="0"/>
              <a:t>mycotoxins</a:t>
            </a:r>
            <a:r>
              <a:rPr lang="en-US" baseline="0" dirty="0" smtClean="0"/>
              <a:t> (</a:t>
            </a:r>
            <a:r>
              <a:rPr lang="en-US" baseline="0" dirty="0" err="1" smtClean="0"/>
              <a:t>alfatoxins</a:t>
            </a:r>
            <a:r>
              <a:rPr lang="en-US" baseline="0" dirty="0" smtClean="0"/>
              <a:t>) from </a:t>
            </a:r>
            <a:r>
              <a:rPr lang="en-US" baseline="0" dirty="0" err="1" smtClean="0"/>
              <a:t>rainfull</a:t>
            </a:r>
            <a:r>
              <a:rPr lang="en-US" baseline="0" dirty="0" smtClean="0"/>
              <a:t> and warm temperatures contaminate crops---Linked to rainfall and drought. </a:t>
            </a:r>
            <a:r>
              <a:rPr lang="en-US" baseline="0" dirty="0" err="1" smtClean="0"/>
              <a:t>Aflatoxin</a:t>
            </a:r>
            <a:r>
              <a:rPr lang="en-US" baseline="0" dirty="0" smtClean="0"/>
              <a:t> is a potent human liver </a:t>
            </a:r>
            <a:r>
              <a:rPr lang="en-US" baseline="0" dirty="0" err="1" smtClean="0"/>
              <a:t>carcingogen</a:t>
            </a:r>
            <a:r>
              <a:rPr lang="en-US" baseline="0" dirty="0" smtClean="0"/>
              <a:t> and synergistically increased the risk of liver cancer in people with </a:t>
            </a:r>
            <a:r>
              <a:rPr lang="en-US" baseline="0" dirty="0" err="1" smtClean="0"/>
              <a:t>Hep</a:t>
            </a:r>
            <a:r>
              <a:rPr lang="en-US" baseline="0" dirty="0" smtClean="0"/>
              <a:t> B viral infections…with a high prevalence in Africa and Asia. </a:t>
            </a:r>
            <a:endParaRPr lang="en-US" dirty="0" smtClean="0"/>
          </a:p>
          <a:p>
            <a:endParaRPr lang="en-US" dirty="0"/>
          </a:p>
        </p:txBody>
      </p:sp>
      <p:sp>
        <p:nvSpPr>
          <p:cNvPr id="4" name="Slide Number Placeholder 3"/>
          <p:cNvSpPr>
            <a:spLocks noGrp="1"/>
          </p:cNvSpPr>
          <p:nvPr>
            <p:ph type="sldNum" sz="quarter" idx="10"/>
          </p:nvPr>
        </p:nvSpPr>
        <p:spPr/>
        <p:txBody>
          <a:bodyPr/>
          <a:lstStyle/>
          <a:p>
            <a:fld id="{AEAA9F7E-2CFA-F743-862C-37108196FB82}" type="slidenum">
              <a:rPr lang="en-US" smtClean="0"/>
              <a:t>10</a:t>
            </a:fld>
            <a:endParaRPr lang="en-US"/>
          </a:p>
        </p:txBody>
      </p:sp>
    </p:spTree>
    <p:extLst>
      <p:ext uri="{BB962C8B-B14F-4D97-AF65-F5344CB8AC3E}">
        <p14:creationId xmlns:p14="http://schemas.microsoft.com/office/powerpoint/2010/main" val="413706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0C94032-CD4C-4C25-B0C2-CEC720522D92}" type="slidenum">
              <a:rPr kumimoji="0" lang="en-US" smtClean="0"/>
              <a:pPr eaLnBrk="1" latinLnBrk="0" hangingPunct="1"/>
              <a:t>‹#›</a:t>
            </a:fld>
            <a:endParaRPr kumimoji="0" lang="en-US" dirty="0">
              <a:solidFill>
                <a:schemeClr val="tx2"/>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5CE407-6216-4202-80E4-A30DC2F709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5CE407-6216-4202-80E4-A30DC2F709B2}"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F5CE407-6216-4202-80E4-A30DC2F709B2}"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01F9CA3-105E-4857-9057-6DB6197DA786}" type="datetimeFigureOut">
              <a:rPr lang="en-US" smtClean="0"/>
              <a:t>9/18/2015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5CE407-6216-4202-80E4-A30DC2F709B2}"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01F9CA3-105E-4857-9057-6DB6197DA786}" type="datetimeFigureOut">
              <a:rPr lang="en-US" smtClean="0"/>
              <a:t>9/18/2015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F5CE407-6216-4202-80E4-A30DC2F709B2}"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3389/fcimb.2013.00110"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824" y="3636170"/>
            <a:ext cx="4137260" cy="2144581"/>
          </a:xfrm>
        </p:spPr>
        <p:txBody>
          <a:bodyPr>
            <a:normAutofit/>
          </a:bodyPr>
          <a:lstStyle/>
          <a:p>
            <a:pPr algn="ctr"/>
            <a:r>
              <a:rPr lang="en-US" sz="1800" dirty="0" smtClean="0">
                <a:solidFill>
                  <a:schemeClr val="tx1"/>
                </a:solidFill>
              </a:rPr>
              <a:t>Lynn Ringenberg, MD, FAAP</a:t>
            </a:r>
            <a:br>
              <a:rPr lang="en-US" sz="1800" dirty="0" smtClean="0">
                <a:solidFill>
                  <a:schemeClr val="tx1"/>
                </a:solidFill>
              </a:rPr>
            </a:br>
            <a:r>
              <a:rPr lang="en-US" sz="1800" dirty="0" smtClean="0">
                <a:solidFill>
                  <a:schemeClr val="tx1"/>
                </a:solidFill>
              </a:rPr>
              <a:t>PSR, President</a:t>
            </a:r>
            <a:br>
              <a:rPr lang="en-US" sz="1800" dirty="0" smtClean="0">
                <a:solidFill>
                  <a:schemeClr val="tx1"/>
                </a:solidFill>
              </a:rPr>
            </a:br>
            <a:r>
              <a:rPr lang="en-US" sz="1800" dirty="0" smtClean="0">
                <a:solidFill>
                  <a:schemeClr val="tx1"/>
                </a:solidFill>
              </a:rPr>
              <a:t>Professor Pediatrics</a:t>
            </a:r>
            <a:br>
              <a:rPr lang="en-US" sz="1800" dirty="0" smtClean="0">
                <a:solidFill>
                  <a:schemeClr val="tx1"/>
                </a:solidFill>
              </a:rPr>
            </a:br>
            <a:r>
              <a:rPr lang="en-US" sz="1800" dirty="0" smtClean="0">
                <a:solidFill>
                  <a:schemeClr val="tx1"/>
                </a:solidFill>
              </a:rPr>
              <a:t>University of South Florida</a:t>
            </a:r>
            <a:br>
              <a:rPr lang="en-US" sz="1800" dirty="0" smtClean="0">
                <a:solidFill>
                  <a:schemeClr val="tx1"/>
                </a:solidFill>
              </a:rPr>
            </a:br>
            <a:r>
              <a:rPr lang="en-US" sz="1800" dirty="0" smtClean="0">
                <a:solidFill>
                  <a:schemeClr val="tx1"/>
                </a:solidFill>
              </a:rPr>
              <a:t>Tampa, FL</a:t>
            </a:r>
            <a:endParaRPr lang="en-US" sz="1800" dirty="0">
              <a:solidFill>
                <a:schemeClr val="tx1"/>
              </a:solidFill>
            </a:endParaRPr>
          </a:p>
        </p:txBody>
      </p:sp>
      <p:pic>
        <p:nvPicPr>
          <p:cNvPr id="3" name="Picture 2"/>
          <p:cNvPicPr>
            <a:picLocks noChangeAspect="1" noChangeArrowheads="1"/>
          </p:cNvPicPr>
          <p:nvPr/>
        </p:nvPicPr>
        <p:blipFill>
          <a:blip r:embed="rId3" cstate="print"/>
          <a:srcRect/>
          <a:stretch>
            <a:fillRect/>
          </a:stretch>
        </p:blipFill>
        <p:spPr bwMode="auto">
          <a:xfrm>
            <a:off x="3147874" y="5637186"/>
            <a:ext cx="3265817" cy="575863"/>
          </a:xfrm>
          <a:prstGeom prst="rect">
            <a:avLst/>
          </a:prstGeom>
          <a:noFill/>
          <a:ln w="9525">
            <a:noFill/>
            <a:round/>
            <a:headEnd/>
            <a:tailEnd/>
          </a:ln>
        </p:spPr>
      </p:pic>
      <p:pic>
        <p:nvPicPr>
          <p:cNvPr id="4" name="Picture 3" descr="image00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71593" y="375478"/>
            <a:ext cx="3500640" cy="2216863"/>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2211171" y="3089557"/>
            <a:ext cx="584967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Climate Change &amp; Waterborne Disease</a:t>
            </a:r>
            <a:endParaRPr lang="en-US" sz="2400" b="1" dirty="0"/>
          </a:p>
        </p:txBody>
      </p:sp>
      <p:sp>
        <p:nvSpPr>
          <p:cNvPr id="6" name="TextBox 5"/>
          <p:cNvSpPr txBox="1"/>
          <p:nvPr/>
        </p:nvSpPr>
        <p:spPr>
          <a:xfrm>
            <a:off x="3147874" y="6357971"/>
            <a:ext cx="3624359" cy="369332"/>
          </a:xfrm>
          <a:prstGeom prst="rect">
            <a:avLst/>
          </a:prstGeom>
          <a:noFill/>
        </p:spPr>
        <p:txBody>
          <a:bodyPr wrap="none" rtlCol="0">
            <a:spAutoFit/>
          </a:bodyPr>
          <a:lstStyle/>
          <a:p>
            <a:r>
              <a:rPr lang="en-US" b="1" i="1" dirty="0" smtClean="0"/>
              <a:t>~ I have no financial disclosures ~</a:t>
            </a:r>
            <a:endParaRPr lang="en-US" b="1" i="1" dirty="0"/>
          </a:p>
        </p:txBody>
      </p:sp>
    </p:spTree>
    <p:extLst>
      <p:ext uri="{BB962C8B-B14F-4D97-AF65-F5344CB8AC3E}">
        <p14:creationId xmlns:p14="http://schemas.microsoft.com/office/powerpoint/2010/main" val="3608638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607" y="203595"/>
            <a:ext cx="4430224" cy="54292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800" dirty="0" smtClean="0">
                <a:solidFill>
                  <a:schemeClr val="tx1"/>
                </a:solidFill>
              </a:rPr>
              <a:t>Viral, Fungal &amp; HAB Diseases</a:t>
            </a:r>
            <a:endParaRPr lang="en-US" sz="2800" dirty="0">
              <a:solidFill>
                <a:schemeClr val="tx1"/>
              </a:solidFill>
            </a:endParaRPr>
          </a:p>
        </p:txBody>
      </p:sp>
      <p:sp>
        <p:nvSpPr>
          <p:cNvPr id="3" name="Content Placeholder 2"/>
          <p:cNvSpPr>
            <a:spLocks noGrp="1"/>
          </p:cNvSpPr>
          <p:nvPr>
            <p:ph idx="1"/>
          </p:nvPr>
        </p:nvSpPr>
        <p:spPr>
          <a:xfrm>
            <a:off x="1303086" y="1127539"/>
            <a:ext cx="7498080" cy="4800600"/>
          </a:xfrm>
        </p:spPr>
        <p:txBody>
          <a:bodyPr>
            <a:normAutofit/>
          </a:bodyPr>
          <a:lstStyle/>
          <a:p>
            <a:r>
              <a:rPr lang="en-US" sz="2000" b="1" u="sng" dirty="0" smtClean="0">
                <a:solidFill>
                  <a:srgbClr val="3891A7"/>
                </a:solidFill>
              </a:rPr>
              <a:t>Viruses</a:t>
            </a:r>
            <a:r>
              <a:rPr lang="en-US" sz="2000" dirty="0" smtClean="0"/>
              <a:t> are heat resistant and likely to survive sewer treatment processes. Viruses found in shellfish contaminated with wastewater and fecal sources.</a:t>
            </a:r>
          </a:p>
          <a:p>
            <a:pPr lvl="1"/>
            <a:r>
              <a:rPr lang="en-US" sz="1600" b="1" dirty="0" smtClean="0">
                <a:solidFill>
                  <a:srgbClr val="3891A7"/>
                </a:solidFill>
              </a:rPr>
              <a:t>Hepatitis A</a:t>
            </a:r>
          </a:p>
          <a:p>
            <a:pPr lvl="1"/>
            <a:r>
              <a:rPr lang="en-US" sz="1600" b="1" dirty="0" err="1" smtClean="0">
                <a:solidFill>
                  <a:srgbClr val="3891A7"/>
                </a:solidFill>
              </a:rPr>
              <a:t>Norovirus</a:t>
            </a:r>
            <a:endParaRPr lang="en-US" sz="1600" b="1" dirty="0" smtClean="0">
              <a:solidFill>
                <a:srgbClr val="3891A7"/>
              </a:solidFill>
            </a:endParaRPr>
          </a:p>
          <a:p>
            <a:pPr lvl="1"/>
            <a:r>
              <a:rPr lang="en-US" sz="1600" b="1" dirty="0" smtClean="0">
                <a:solidFill>
                  <a:srgbClr val="3891A7"/>
                </a:solidFill>
              </a:rPr>
              <a:t>Norwalk virus</a:t>
            </a:r>
          </a:p>
          <a:p>
            <a:endParaRPr lang="en-US" sz="2000" b="1" dirty="0">
              <a:solidFill>
                <a:srgbClr val="3891A7"/>
              </a:solidFill>
            </a:endParaRPr>
          </a:p>
          <a:p>
            <a:r>
              <a:rPr lang="en-US" sz="2000" b="1" u="sng" dirty="0" smtClean="0">
                <a:solidFill>
                  <a:srgbClr val="3891A7"/>
                </a:solidFill>
              </a:rPr>
              <a:t>Fugal Diseases</a:t>
            </a:r>
          </a:p>
          <a:p>
            <a:pPr lvl="1"/>
            <a:r>
              <a:rPr lang="en-US" sz="1600" b="1" dirty="0" smtClean="0">
                <a:solidFill>
                  <a:srgbClr val="3891A7"/>
                </a:solidFill>
              </a:rPr>
              <a:t>Cryptococcus</a:t>
            </a:r>
          </a:p>
          <a:p>
            <a:pPr lvl="1"/>
            <a:r>
              <a:rPr lang="en-US" sz="1600" b="1" dirty="0" err="1" smtClean="0">
                <a:solidFill>
                  <a:srgbClr val="3891A7"/>
                </a:solidFill>
              </a:rPr>
              <a:t>Aspergillus</a:t>
            </a:r>
            <a:endParaRPr lang="en-US" sz="1600" b="1" dirty="0">
              <a:solidFill>
                <a:srgbClr val="3891A7"/>
              </a:solidFill>
            </a:endParaRPr>
          </a:p>
          <a:p>
            <a:pPr marL="402336" lvl="1" indent="0">
              <a:buNone/>
            </a:pPr>
            <a:endParaRPr lang="en-US" sz="1600" b="1" dirty="0" smtClean="0">
              <a:solidFill>
                <a:srgbClr val="3891A7"/>
              </a:solidFill>
            </a:endParaRPr>
          </a:p>
          <a:p>
            <a:r>
              <a:rPr lang="en-US" sz="2000" b="1" u="sng" dirty="0" smtClean="0">
                <a:solidFill>
                  <a:srgbClr val="3891A7"/>
                </a:solidFill>
              </a:rPr>
              <a:t>Harmful Algae Blooms (HAB)</a:t>
            </a:r>
          </a:p>
          <a:p>
            <a:pPr marL="82296" indent="0">
              <a:buNone/>
            </a:pPr>
            <a:endParaRPr lang="en-US" sz="2000" dirty="0"/>
          </a:p>
        </p:txBody>
      </p:sp>
      <p:pic>
        <p:nvPicPr>
          <p:cNvPr id="4" name="Picture 3"/>
          <p:cNvPicPr>
            <a:picLocks noChangeAspect="1" noChangeArrowheads="1"/>
          </p:cNvPicPr>
          <p:nvPr/>
        </p:nvPicPr>
        <p:blipFill>
          <a:blip r:embed="rId3" cstate="print"/>
          <a:srcRect/>
          <a:stretch>
            <a:fillRect/>
          </a:stretch>
        </p:blipFill>
        <p:spPr bwMode="auto">
          <a:xfrm>
            <a:off x="6895265" y="6286268"/>
            <a:ext cx="1814973" cy="320035"/>
          </a:xfrm>
          <a:prstGeom prst="rect">
            <a:avLst/>
          </a:prstGeom>
          <a:noFill/>
          <a:ln w="9525">
            <a:noFill/>
            <a:round/>
            <a:headEnd/>
            <a:tailEnd/>
          </a:ln>
        </p:spPr>
      </p:pic>
      <p:pic>
        <p:nvPicPr>
          <p:cNvPr id="5" name="Picture 4"/>
          <p:cNvPicPr>
            <a:picLocks noChangeAspect="1"/>
          </p:cNvPicPr>
          <p:nvPr/>
        </p:nvPicPr>
        <p:blipFill>
          <a:blip r:embed="rId4"/>
          <a:stretch>
            <a:fillRect/>
          </a:stretch>
        </p:blipFill>
        <p:spPr>
          <a:xfrm>
            <a:off x="4475343" y="3989937"/>
            <a:ext cx="787817" cy="745800"/>
          </a:xfrm>
          <a:prstGeom prst="rect">
            <a:avLst/>
          </a:prstGeom>
        </p:spPr>
      </p:pic>
      <p:pic>
        <p:nvPicPr>
          <p:cNvPr id="6" name="Picture 5"/>
          <p:cNvPicPr>
            <a:picLocks noChangeAspect="1"/>
          </p:cNvPicPr>
          <p:nvPr/>
        </p:nvPicPr>
        <p:blipFill>
          <a:blip r:embed="rId5"/>
          <a:stretch>
            <a:fillRect/>
          </a:stretch>
        </p:blipFill>
        <p:spPr>
          <a:xfrm>
            <a:off x="3563570" y="3540688"/>
            <a:ext cx="762000" cy="762000"/>
          </a:xfrm>
          <a:prstGeom prst="rect">
            <a:avLst/>
          </a:prstGeom>
        </p:spPr>
      </p:pic>
      <p:pic>
        <p:nvPicPr>
          <p:cNvPr id="7" name="Picture 6"/>
          <p:cNvPicPr>
            <a:picLocks noChangeAspect="1"/>
          </p:cNvPicPr>
          <p:nvPr/>
        </p:nvPicPr>
        <p:blipFill>
          <a:blip r:embed="rId6"/>
          <a:stretch>
            <a:fillRect/>
          </a:stretch>
        </p:blipFill>
        <p:spPr>
          <a:xfrm>
            <a:off x="3959698" y="1961797"/>
            <a:ext cx="731744" cy="884191"/>
          </a:xfrm>
          <a:prstGeom prst="rect">
            <a:avLst/>
          </a:prstGeom>
        </p:spPr>
      </p:pic>
      <p:pic>
        <p:nvPicPr>
          <p:cNvPr id="9" name="Picture 8"/>
          <p:cNvPicPr>
            <a:picLocks noChangeAspect="1"/>
          </p:cNvPicPr>
          <p:nvPr/>
        </p:nvPicPr>
        <p:blipFill>
          <a:blip r:embed="rId7"/>
          <a:stretch>
            <a:fillRect/>
          </a:stretch>
        </p:blipFill>
        <p:spPr>
          <a:xfrm>
            <a:off x="2649339" y="5277828"/>
            <a:ext cx="1676231" cy="1493113"/>
          </a:xfrm>
          <a:prstGeom prst="rect">
            <a:avLst/>
          </a:prstGeom>
        </p:spPr>
      </p:pic>
      <p:pic>
        <p:nvPicPr>
          <p:cNvPr id="11" name="Picture 10"/>
          <p:cNvPicPr>
            <a:picLocks noChangeAspect="1"/>
          </p:cNvPicPr>
          <p:nvPr/>
        </p:nvPicPr>
        <p:blipFill>
          <a:blip r:embed="rId8"/>
          <a:stretch>
            <a:fillRect/>
          </a:stretch>
        </p:blipFill>
        <p:spPr>
          <a:xfrm>
            <a:off x="6137203" y="3888997"/>
            <a:ext cx="1223315" cy="1507948"/>
          </a:xfrm>
          <a:prstGeom prst="rect">
            <a:avLst/>
          </a:prstGeom>
        </p:spPr>
      </p:pic>
      <p:pic>
        <p:nvPicPr>
          <p:cNvPr id="12" name="Picture 11"/>
          <p:cNvPicPr>
            <a:picLocks noChangeAspect="1"/>
          </p:cNvPicPr>
          <p:nvPr/>
        </p:nvPicPr>
        <p:blipFill>
          <a:blip r:embed="rId9"/>
          <a:stretch>
            <a:fillRect/>
          </a:stretch>
        </p:blipFill>
        <p:spPr>
          <a:xfrm>
            <a:off x="6008391" y="2205742"/>
            <a:ext cx="1498666" cy="1334946"/>
          </a:xfrm>
          <a:prstGeom prst="rect">
            <a:avLst/>
          </a:prstGeom>
        </p:spPr>
      </p:pic>
    </p:spTree>
    <p:extLst>
      <p:ext uri="{BB962C8B-B14F-4D97-AF65-F5344CB8AC3E}">
        <p14:creationId xmlns:p14="http://schemas.microsoft.com/office/powerpoint/2010/main" val="6349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214360" y="911330"/>
            <a:ext cx="6972394" cy="5209105"/>
          </a:xfrm>
          <a:prstGeom prst="rect">
            <a:avLst/>
          </a:prstGeom>
          <a:noFill/>
          <a:ln>
            <a:noFill/>
          </a:ln>
        </p:spPr>
      </p:pic>
      <p:pic>
        <p:nvPicPr>
          <p:cNvPr id="3" name="Picture 2"/>
          <p:cNvPicPr>
            <a:picLocks noChangeAspect="1" noChangeArrowheads="1"/>
          </p:cNvPicPr>
          <p:nvPr/>
        </p:nvPicPr>
        <p:blipFill>
          <a:blip r:embed="rId4" cstate="print"/>
          <a:srcRect/>
          <a:stretch>
            <a:fillRect/>
          </a:stretch>
        </p:blipFill>
        <p:spPr bwMode="auto">
          <a:xfrm>
            <a:off x="6895265" y="6286268"/>
            <a:ext cx="1814973" cy="320035"/>
          </a:xfrm>
          <a:prstGeom prst="rect">
            <a:avLst/>
          </a:prstGeom>
          <a:noFill/>
          <a:ln w="9525">
            <a:noFill/>
            <a:round/>
            <a:headEnd/>
            <a:tailEnd/>
          </a:ln>
        </p:spPr>
      </p:pic>
      <p:sp>
        <p:nvSpPr>
          <p:cNvPr id="6" name="Rectangle 5"/>
          <p:cNvSpPr/>
          <p:nvPr/>
        </p:nvSpPr>
        <p:spPr>
          <a:xfrm>
            <a:off x="1416633" y="313481"/>
            <a:ext cx="5140849" cy="738664"/>
          </a:xfrm>
          <a:prstGeom prst="rect">
            <a:avLst/>
          </a:prstGeom>
        </p:spPr>
        <p:txBody>
          <a:bodyPr wrap="square">
            <a:spAutoFit/>
          </a:bodyPr>
          <a:lstStyle/>
          <a:p>
            <a:r>
              <a:rPr lang="en-US" sz="2400" b="1" dirty="0" err="1" smtClean="0"/>
              <a:t>Naegleria</a:t>
            </a:r>
            <a:r>
              <a:rPr lang="en-US" sz="2400" b="1" dirty="0" smtClean="0"/>
              <a:t> </a:t>
            </a:r>
            <a:r>
              <a:rPr lang="en-US" sz="2400" b="1" dirty="0" err="1" smtClean="0"/>
              <a:t>fowleri</a:t>
            </a:r>
            <a:r>
              <a:rPr lang="en-US" sz="2000" b="1" dirty="0" smtClean="0"/>
              <a:t>…</a:t>
            </a:r>
            <a:r>
              <a:rPr lang="en-US" b="1" dirty="0" smtClean="0"/>
              <a:t>.</a:t>
            </a:r>
            <a:r>
              <a:rPr lang="en-US" i="1" dirty="0" smtClean="0"/>
              <a:t>“</a:t>
            </a:r>
            <a:r>
              <a:rPr lang="en-US" i="1" dirty="0"/>
              <a:t>Brain-Eating Amoeba”</a:t>
            </a:r>
            <a:r>
              <a:rPr lang="en-US" dirty="0"/>
              <a:t/>
            </a:r>
            <a:br>
              <a:rPr lang="en-US" dirty="0"/>
            </a:br>
            <a:endParaRPr lang="en-US" dirty="0"/>
          </a:p>
        </p:txBody>
      </p:sp>
      <p:pic>
        <p:nvPicPr>
          <p:cNvPr id="7" name="Picture 6" descr="493376431.jpe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21571" y="410424"/>
            <a:ext cx="1616590" cy="1214627"/>
          </a:xfrm>
          <a:prstGeom prst="rect">
            <a:avLst/>
          </a:prstGeo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32990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800076_1184446134914208_1197065180699844409_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199" y="195376"/>
            <a:ext cx="7558970" cy="2078717"/>
          </a:xfrm>
          <a:prstGeom prst="rect">
            <a:avLst/>
          </a:prstGeom>
        </p:spPr>
      </p:pic>
      <p:sp>
        <p:nvSpPr>
          <p:cNvPr id="3" name="TextBox 2"/>
          <p:cNvSpPr txBox="1"/>
          <p:nvPr/>
        </p:nvSpPr>
        <p:spPr>
          <a:xfrm>
            <a:off x="1206097" y="2429987"/>
            <a:ext cx="7937903" cy="2031325"/>
          </a:xfrm>
          <a:prstGeom prst="rect">
            <a:avLst/>
          </a:prstGeom>
          <a:noFill/>
        </p:spPr>
        <p:txBody>
          <a:bodyPr wrap="square" rtlCol="0">
            <a:spAutoFit/>
          </a:bodyPr>
          <a:lstStyle/>
          <a:p>
            <a:r>
              <a:rPr lang="en-US" b="1" u="sng" dirty="0" smtClean="0"/>
              <a:t>Phillip</a:t>
            </a:r>
          </a:p>
          <a:p>
            <a:pPr marL="285750" indent="-285750">
              <a:buFont typeface="Wingdings" charset="2"/>
              <a:buChar char="Ø"/>
            </a:pPr>
            <a:r>
              <a:rPr lang="en-US" dirty="0" smtClean="0"/>
              <a:t>Fifth grader-swam in popular lake in central Florida</a:t>
            </a:r>
          </a:p>
          <a:p>
            <a:pPr marL="285750" indent="-285750">
              <a:buFont typeface="Wingdings" charset="2"/>
              <a:buChar char="Ø"/>
            </a:pPr>
            <a:r>
              <a:rPr lang="en-US" dirty="0" smtClean="0"/>
              <a:t>5 nights later: headache without fever-no stiff neck</a:t>
            </a:r>
          </a:p>
          <a:p>
            <a:pPr marL="285750" indent="-285750">
              <a:buFont typeface="Wingdings" charset="2"/>
              <a:buChar char="Ø"/>
            </a:pPr>
            <a:r>
              <a:rPr lang="en-US" dirty="0" smtClean="0"/>
              <a:t>24 hours later he was hallucinating</a:t>
            </a:r>
          </a:p>
          <a:p>
            <a:pPr marL="285750" indent="-285750">
              <a:buFont typeface="Wingdings" charset="2"/>
              <a:buChar char="Ø"/>
            </a:pPr>
            <a:r>
              <a:rPr lang="en-US" dirty="0" smtClean="0"/>
              <a:t>12 hours he was seizing and the next 12 hours he was febrile in septic shock and died</a:t>
            </a:r>
          </a:p>
          <a:p>
            <a:pPr marL="285750" indent="-285750">
              <a:buFont typeface="Wingdings" charset="2"/>
              <a:buChar char="Ø"/>
            </a:pPr>
            <a:r>
              <a:rPr lang="en-US" dirty="0" smtClean="0"/>
              <a:t>Autopsy revealed </a:t>
            </a:r>
            <a:r>
              <a:rPr lang="en-US" dirty="0" err="1" smtClean="0"/>
              <a:t>trophazoites</a:t>
            </a:r>
            <a:r>
              <a:rPr lang="en-US" dirty="0" smtClean="0"/>
              <a:t> in the brain, heart, spleen and lungs. </a:t>
            </a:r>
            <a:endParaRPr lang="en-US" dirty="0"/>
          </a:p>
        </p:txBody>
      </p:sp>
      <p:sp>
        <p:nvSpPr>
          <p:cNvPr id="8" name="TextBox 7"/>
          <p:cNvSpPr txBox="1"/>
          <p:nvPr/>
        </p:nvSpPr>
        <p:spPr>
          <a:xfrm>
            <a:off x="1111324" y="4505856"/>
            <a:ext cx="7754845" cy="2031325"/>
          </a:xfrm>
          <a:prstGeom prst="rect">
            <a:avLst/>
          </a:prstGeom>
          <a:noFill/>
        </p:spPr>
        <p:txBody>
          <a:bodyPr wrap="square" rtlCol="0">
            <a:spAutoFit/>
          </a:bodyPr>
          <a:lstStyle/>
          <a:p>
            <a:r>
              <a:rPr lang="en-US" b="1" u="sng" dirty="0" smtClean="0"/>
              <a:t>Prevention</a:t>
            </a:r>
          </a:p>
          <a:p>
            <a:pPr marL="285750" indent="-285750">
              <a:buFont typeface="Wingdings" charset="2"/>
              <a:buChar char="ü"/>
            </a:pPr>
            <a:r>
              <a:rPr lang="en-US" dirty="0" smtClean="0"/>
              <a:t>Wear nose clips or keep head above water in warm fresh water lakes, rivers, under-chlorinated pools/spas/baby pools </a:t>
            </a:r>
          </a:p>
          <a:p>
            <a:pPr marL="285750" indent="-285750">
              <a:buFont typeface="Wingdings" charset="2"/>
              <a:buChar char="ü"/>
            </a:pPr>
            <a:r>
              <a:rPr lang="en-US" dirty="0" smtClean="0"/>
              <a:t> Don’t force water up your nose-like on slip-slides, outdoor hoses</a:t>
            </a:r>
          </a:p>
          <a:p>
            <a:pPr marL="285750" indent="-285750">
              <a:buFont typeface="Wingdings" charset="2"/>
              <a:buChar char="ü"/>
            </a:pPr>
            <a:r>
              <a:rPr lang="en-US" dirty="0" smtClean="0"/>
              <a:t>Never use a </a:t>
            </a:r>
            <a:r>
              <a:rPr lang="en-US" dirty="0" err="1" smtClean="0"/>
              <a:t>neti</a:t>
            </a:r>
            <a:r>
              <a:rPr lang="en-US" dirty="0" smtClean="0"/>
              <a:t> pot or nasal wash with un-boiled tap water</a:t>
            </a:r>
          </a:p>
          <a:p>
            <a:pPr marL="285750" indent="-285750">
              <a:buFont typeface="Wingdings" charset="2"/>
              <a:buChar char="ü"/>
            </a:pPr>
            <a:r>
              <a:rPr lang="en-US" dirty="0" smtClean="0"/>
              <a:t>Get a good environmental and play history </a:t>
            </a:r>
          </a:p>
          <a:p>
            <a:pPr marL="285750" indent="-285750">
              <a:buFont typeface="Wingdings" charset="2"/>
              <a:buChar char="ü"/>
            </a:pPr>
            <a:r>
              <a:rPr lang="en-US" dirty="0" smtClean="0"/>
              <a:t>Think Amoeba with warm water exposure-over 80° F</a:t>
            </a:r>
            <a:endParaRPr lang="en-US" dirty="0"/>
          </a:p>
        </p:txBody>
      </p:sp>
      <p:pic>
        <p:nvPicPr>
          <p:cNvPr id="9" name="Picture 8" descr="images.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4930" y="5470525"/>
            <a:ext cx="1111239" cy="1198697"/>
          </a:xfrm>
          <a:prstGeom prst="rect">
            <a:avLst/>
          </a:prstGeom>
        </p:spPr>
      </p:pic>
    </p:spTree>
    <p:extLst>
      <p:ext uri="{BB962C8B-B14F-4D97-AF65-F5344CB8AC3E}">
        <p14:creationId xmlns:p14="http://schemas.microsoft.com/office/powerpoint/2010/main" val="287150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629" y="530039"/>
            <a:ext cx="5614585" cy="620045"/>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b="1" dirty="0">
                <a:solidFill>
                  <a:srgbClr val="000000"/>
                </a:solidFill>
              </a:rPr>
              <a:t>Prevention: Waterborne Disease</a:t>
            </a:r>
            <a:endParaRPr lang="en-US" sz="2800" dirty="0"/>
          </a:p>
        </p:txBody>
      </p:sp>
      <p:sp>
        <p:nvSpPr>
          <p:cNvPr id="3" name="Content Placeholder 2"/>
          <p:cNvSpPr>
            <a:spLocks noGrp="1"/>
          </p:cNvSpPr>
          <p:nvPr>
            <p:ph idx="1"/>
          </p:nvPr>
        </p:nvSpPr>
        <p:spPr>
          <a:xfrm>
            <a:off x="1190033" y="1330097"/>
            <a:ext cx="7743655" cy="4918303"/>
          </a:xfrm>
        </p:spPr>
        <p:txBody>
          <a:bodyPr>
            <a:normAutofit fontScale="77500" lnSpcReduction="20000"/>
          </a:bodyPr>
          <a:lstStyle/>
          <a:p>
            <a:r>
              <a:rPr lang="en-US" sz="2400" dirty="0" smtClean="0"/>
              <a:t>Improve quality and quantity of drinking at source, at the tap, or in the storage vessel</a:t>
            </a:r>
            <a:r>
              <a:rPr lang="en-US" dirty="0" smtClean="0"/>
              <a:t>. </a:t>
            </a:r>
          </a:p>
          <a:p>
            <a:r>
              <a:rPr lang="en-US" sz="2400" dirty="0" smtClean="0"/>
              <a:t>Interrupt routes of transmission by empting accumulated water sources</a:t>
            </a:r>
          </a:p>
          <a:p>
            <a:r>
              <a:rPr lang="en-US" sz="2400" dirty="0" smtClean="0"/>
              <a:t>Chlorinate water</a:t>
            </a:r>
          </a:p>
          <a:p>
            <a:r>
              <a:rPr lang="en-US" sz="2400" dirty="0" smtClean="0"/>
              <a:t>Change hygiene behavior, like hand washing</a:t>
            </a:r>
          </a:p>
          <a:p>
            <a:r>
              <a:rPr lang="en-US" sz="2400" dirty="0" smtClean="0"/>
              <a:t>Breastfeeding first 6 months of life</a:t>
            </a:r>
          </a:p>
          <a:p>
            <a:r>
              <a:rPr lang="en-US" sz="2400" dirty="0" smtClean="0"/>
              <a:t>Proper use of latrines </a:t>
            </a:r>
          </a:p>
          <a:p>
            <a:r>
              <a:rPr lang="en-US" sz="2400" dirty="0" smtClean="0"/>
              <a:t>Careful disposal of all waste products</a:t>
            </a:r>
          </a:p>
          <a:p>
            <a:r>
              <a:rPr lang="en-US" sz="2400" dirty="0" smtClean="0"/>
              <a:t>Proper maintenance of water supply, sanitation systems, pumps and wells</a:t>
            </a:r>
          </a:p>
          <a:p>
            <a:r>
              <a:rPr lang="en-US" sz="2400" dirty="0" smtClean="0"/>
              <a:t>Good food hygiene-wash before eating, protect from flies</a:t>
            </a:r>
          </a:p>
          <a:p>
            <a:r>
              <a:rPr lang="en-US" sz="2400" dirty="0" smtClean="0"/>
              <a:t>Improved immunizations practices, especially rotavirus</a:t>
            </a:r>
          </a:p>
          <a:p>
            <a:r>
              <a:rPr lang="en-US" sz="2400" dirty="0" smtClean="0"/>
              <a:t>Develop or enhance public health surveillance system</a:t>
            </a:r>
          </a:p>
          <a:p>
            <a:r>
              <a:rPr lang="en-US" sz="2400" dirty="0" smtClean="0"/>
              <a:t>Faster responses to emergent and dangerous pandemic strains of pathogenic infections.</a:t>
            </a:r>
          </a:p>
          <a:p>
            <a:r>
              <a:rPr lang="en-US" sz="2400" dirty="0" smtClean="0"/>
              <a:t>Health education programs across the country </a:t>
            </a:r>
            <a:endParaRPr lang="en-US" sz="2400" dirty="0"/>
          </a:p>
        </p:txBody>
      </p:sp>
      <p:pic>
        <p:nvPicPr>
          <p:cNvPr id="4" name="Picture 3"/>
          <p:cNvPicPr>
            <a:picLocks noChangeAspect="1" noChangeArrowheads="1"/>
          </p:cNvPicPr>
          <p:nvPr/>
        </p:nvPicPr>
        <p:blipFill>
          <a:blip r:embed="rId2" cstate="print"/>
          <a:srcRect/>
          <a:stretch>
            <a:fillRect/>
          </a:stretch>
        </p:blipFill>
        <p:spPr bwMode="auto">
          <a:xfrm>
            <a:off x="6895265" y="6286268"/>
            <a:ext cx="1814973" cy="320035"/>
          </a:xfrm>
          <a:prstGeom prst="rect">
            <a:avLst/>
          </a:prstGeom>
          <a:noFill/>
          <a:ln w="9525">
            <a:noFill/>
            <a:round/>
            <a:headEnd/>
            <a:tailEnd/>
          </a:ln>
        </p:spPr>
      </p:pic>
    </p:spTree>
    <p:extLst>
      <p:ext uri="{BB962C8B-B14F-4D97-AF65-F5344CB8AC3E}">
        <p14:creationId xmlns:p14="http://schemas.microsoft.com/office/powerpoint/2010/main" val="247289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478" y="170673"/>
            <a:ext cx="4914348" cy="754711"/>
          </a:xfrm>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solidFill>
                  <a:schemeClr val="tx1"/>
                </a:solidFill>
              </a:rPr>
              <a:t>References:</a:t>
            </a:r>
            <a:endParaRPr lang="en-US" b="1" dirty="0">
              <a:solidFill>
                <a:schemeClr val="tx1"/>
              </a:solidFill>
            </a:endParaRPr>
          </a:p>
        </p:txBody>
      </p:sp>
      <p:sp>
        <p:nvSpPr>
          <p:cNvPr id="3" name="TextBox 2"/>
          <p:cNvSpPr txBox="1"/>
          <p:nvPr/>
        </p:nvSpPr>
        <p:spPr>
          <a:xfrm>
            <a:off x="1064854" y="1015627"/>
            <a:ext cx="8079146" cy="6032422"/>
          </a:xfrm>
          <a:prstGeom prst="rect">
            <a:avLst/>
          </a:prstGeom>
          <a:noFill/>
        </p:spPr>
        <p:txBody>
          <a:bodyPr wrap="square" rtlCol="0">
            <a:spAutoFit/>
          </a:bodyPr>
          <a:lstStyle/>
          <a:p>
            <a:pPr marL="285750" indent="-285750">
              <a:buFont typeface="Wingdings" charset="2"/>
              <a:buChar char="§"/>
            </a:pPr>
            <a:r>
              <a:rPr lang="en-US" sz="1600" dirty="0" err="1" smtClean="0"/>
              <a:t>CDC.gov</a:t>
            </a:r>
            <a:endParaRPr lang="en-US" sz="1600" dirty="0" smtClean="0"/>
          </a:p>
          <a:p>
            <a:pPr marL="285750" indent="-285750">
              <a:buFont typeface="Wingdings" charset="2"/>
              <a:buChar char="§"/>
            </a:pPr>
            <a:endParaRPr lang="en-US" sz="1600" dirty="0"/>
          </a:p>
          <a:p>
            <a:pPr marL="285750" indent="-285750">
              <a:buFont typeface="Wingdings" charset="2"/>
              <a:buChar char="§"/>
            </a:pPr>
            <a:r>
              <a:rPr lang="en-US" sz="1600" dirty="0" err="1" smtClean="0"/>
              <a:t>EPA.gov</a:t>
            </a:r>
            <a:r>
              <a:rPr lang="en-US" sz="1600" dirty="0" smtClean="0"/>
              <a:t>: </a:t>
            </a:r>
            <a:r>
              <a:rPr lang="en-US" sz="1600" i="1" dirty="0" smtClean="0"/>
              <a:t>Climate Change in the U.S.: Benefits of Global Action-2015</a:t>
            </a:r>
          </a:p>
          <a:p>
            <a:endParaRPr lang="en-US" sz="1600" i="1" dirty="0" smtClean="0"/>
          </a:p>
          <a:p>
            <a:pPr marL="285750" indent="-285750">
              <a:buFont typeface="Wingdings" charset="2"/>
              <a:buChar char="§"/>
            </a:pPr>
            <a:r>
              <a:rPr lang="en-US" sz="1600" dirty="0" smtClean="0"/>
              <a:t>Climate Change and Public Health: Barry Levy &amp; Jonathan </a:t>
            </a:r>
            <a:r>
              <a:rPr lang="en-US" sz="1600" dirty="0" err="1" smtClean="0"/>
              <a:t>Patz</a:t>
            </a:r>
            <a:r>
              <a:rPr lang="en-US" sz="1600" dirty="0" smtClean="0"/>
              <a:t>, 2015</a:t>
            </a:r>
          </a:p>
          <a:p>
            <a:pPr marL="285750" indent="-285750">
              <a:buFont typeface="Wingdings" charset="2"/>
              <a:buChar char="§"/>
            </a:pPr>
            <a:endParaRPr lang="en-US" sz="1600" dirty="0"/>
          </a:p>
          <a:p>
            <a:pPr marL="285750" indent="-285750">
              <a:buFont typeface="Wingdings" charset="2"/>
              <a:buChar char="§"/>
            </a:pPr>
            <a:r>
              <a:rPr lang="en-US" sz="1600" dirty="0" smtClean="0"/>
              <a:t>Environmental Health Perspectives-</a:t>
            </a:r>
            <a:r>
              <a:rPr lang="en-US" sz="1600" dirty="0" err="1" smtClean="0"/>
              <a:t>Vol</a:t>
            </a:r>
            <a:r>
              <a:rPr lang="en-US" sz="1600" dirty="0" smtClean="0"/>
              <a:t> 109-May 2001</a:t>
            </a:r>
          </a:p>
          <a:p>
            <a:pPr marL="285750" indent="-285750">
              <a:buFont typeface="Wingdings" charset="2"/>
              <a:buChar char="§"/>
            </a:pPr>
            <a:endParaRPr lang="en-US" sz="1600" dirty="0"/>
          </a:p>
          <a:p>
            <a:pPr marL="285750" indent="-285750">
              <a:buFont typeface="Wingdings" charset="2"/>
              <a:buChar char="§"/>
            </a:pPr>
            <a:r>
              <a:rPr lang="en-US" sz="1600" dirty="0" smtClean="0"/>
              <a:t>Climate Change Challenges and Opportunities for Global Health-JAMA-2014</a:t>
            </a:r>
          </a:p>
          <a:p>
            <a:pPr marL="285750" indent="-285750">
              <a:buFont typeface="Wingdings" charset="2"/>
              <a:buChar char="§"/>
            </a:pPr>
            <a:endParaRPr lang="en-US" sz="1600" dirty="0"/>
          </a:p>
          <a:p>
            <a:pPr marL="285750" indent="-285750">
              <a:buFont typeface="Wingdings" charset="2"/>
              <a:buChar char="§"/>
            </a:pPr>
            <a:r>
              <a:rPr lang="en-US" sz="1600" dirty="0" smtClean="0"/>
              <a:t>Water-related Disease and Climate-Yale University-2015</a:t>
            </a:r>
          </a:p>
          <a:p>
            <a:pPr marL="285750" indent="-285750">
              <a:buFont typeface="Wingdings" charset="2"/>
              <a:buChar char="§"/>
            </a:pPr>
            <a:endParaRPr lang="en-US" sz="1600" dirty="0"/>
          </a:p>
          <a:p>
            <a:pPr marL="285750" indent="-285750">
              <a:buFont typeface="Wingdings" charset="2"/>
              <a:buChar char="§"/>
            </a:pPr>
            <a:r>
              <a:rPr lang="en-US" sz="1600" dirty="0" smtClean="0"/>
              <a:t>Global Climate Change and Children’s Health-Pediatrics-Nov 2007</a:t>
            </a:r>
          </a:p>
          <a:p>
            <a:pPr marL="285750" indent="-285750">
              <a:buFont typeface="Wingdings" charset="2"/>
              <a:buChar char="§"/>
            </a:pPr>
            <a:endParaRPr lang="en-US" sz="1600" dirty="0"/>
          </a:p>
          <a:p>
            <a:pPr marL="285750" indent="-285750">
              <a:buFont typeface="Wingdings" charset="2"/>
              <a:buChar char="§"/>
            </a:pPr>
            <a:r>
              <a:rPr lang="en-US" sz="1600" dirty="0" smtClean="0"/>
              <a:t>Lancet Commissions Report: Managing the health effects of climate change-2009</a:t>
            </a:r>
          </a:p>
          <a:p>
            <a:pPr marL="285750" indent="-285750">
              <a:buFont typeface="Wingdings" charset="2"/>
              <a:buChar char="§"/>
            </a:pPr>
            <a:endParaRPr lang="en-US" sz="1600" dirty="0"/>
          </a:p>
          <a:p>
            <a:pPr marL="285750" indent="-285750">
              <a:buFont typeface="Wingdings" charset="2"/>
              <a:buChar char="§"/>
            </a:pPr>
            <a:r>
              <a:rPr lang="en-US" sz="1600" dirty="0" smtClean="0"/>
              <a:t>Lancet Commissions Report: Heath and climate change: policy responses to protect public health-2015</a:t>
            </a:r>
          </a:p>
          <a:p>
            <a:pPr marL="285750" indent="-285750">
              <a:buFont typeface="Wingdings" charset="2"/>
              <a:buChar char="§"/>
            </a:pPr>
            <a:endParaRPr lang="en-US" sz="1600" dirty="0"/>
          </a:p>
          <a:p>
            <a:pPr marL="285750" indent="-285750">
              <a:buFont typeface="Wingdings" charset="2"/>
              <a:buChar char="§"/>
            </a:pPr>
            <a:r>
              <a:rPr lang="en-US" sz="1600" dirty="0" smtClean="0"/>
              <a:t>National Climate </a:t>
            </a:r>
            <a:r>
              <a:rPr lang="en-US" sz="1600" dirty="0" err="1" smtClean="0"/>
              <a:t>Assessmnt</a:t>
            </a:r>
            <a:r>
              <a:rPr lang="en-US" sz="1600" dirty="0" smtClean="0"/>
              <a:t>, 2014-globalchange.gov</a:t>
            </a:r>
          </a:p>
          <a:p>
            <a:endParaRPr lang="en-US" sz="1600" dirty="0" smtClean="0"/>
          </a:p>
          <a:p>
            <a:pPr marL="285750" indent="-285750">
              <a:buFont typeface="Wingdings" charset="2"/>
              <a:buChar char="§"/>
            </a:pPr>
            <a:r>
              <a:rPr lang="en-US" sz="1600" dirty="0"/>
              <a:t>Cell. Infect. </a:t>
            </a:r>
            <a:r>
              <a:rPr lang="en-US" sz="1600" dirty="0" err="1"/>
              <a:t>Microbiol</a:t>
            </a:r>
            <a:r>
              <a:rPr lang="en-US" sz="1600" dirty="0"/>
              <a:t>., 02 January 2014 | </a:t>
            </a:r>
            <a:r>
              <a:rPr lang="en-US" sz="1600" dirty="0">
                <a:hlinkClick r:id="rId3"/>
              </a:rPr>
              <a:t>http://dx.doi.org/10.3389/fcimb.2013.00110</a:t>
            </a:r>
          </a:p>
          <a:p>
            <a:endParaRPr lang="en-US" sz="1600" dirty="0">
              <a:hlinkClick r:id="rId3"/>
            </a:endParaRPr>
          </a:p>
          <a:p>
            <a:pPr marL="285750" indent="-285750">
              <a:buFont typeface="Wingdings" charset="2"/>
              <a:buChar char="§"/>
            </a:pPr>
            <a:endParaRPr lang="en-US" dirty="0"/>
          </a:p>
        </p:txBody>
      </p:sp>
    </p:spTree>
    <p:extLst>
      <p:ext uri="{BB962C8B-B14F-4D97-AF65-F5344CB8AC3E}">
        <p14:creationId xmlns:p14="http://schemas.microsoft.com/office/powerpoint/2010/main" val="357484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886" y="151459"/>
            <a:ext cx="4901430" cy="653524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09832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12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5976" y="563344"/>
            <a:ext cx="3589394" cy="4327725"/>
          </a:xfrm>
          <a:prstGeom prst="rect">
            <a:avLst/>
          </a:prstGeom>
        </p:spPr>
        <p:style>
          <a:lnRef idx="2">
            <a:schemeClr val="accent1"/>
          </a:lnRef>
          <a:fillRef idx="1">
            <a:schemeClr val="lt1"/>
          </a:fillRef>
          <a:effectRef idx="0">
            <a:schemeClr val="accent1"/>
          </a:effectRef>
          <a:fontRef idx="minor">
            <a:schemeClr val="dk1"/>
          </a:fontRef>
        </p:style>
      </p:pic>
      <p:sp>
        <p:nvSpPr>
          <p:cNvPr id="4" name="TextBox 3"/>
          <p:cNvSpPr txBox="1"/>
          <p:nvPr/>
        </p:nvSpPr>
        <p:spPr>
          <a:xfrm>
            <a:off x="5776917" y="563345"/>
            <a:ext cx="2480087"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7200" dirty="0" smtClean="0"/>
              <a:t>33%</a:t>
            </a:r>
          </a:p>
          <a:p>
            <a:pPr algn="ctr"/>
            <a:endParaRPr lang="en-US" sz="7200" dirty="0"/>
          </a:p>
          <a:p>
            <a:pPr algn="ctr"/>
            <a:r>
              <a:rPr lang="en-US" sz="7200" dirty="0"/>
              <a:t>100</a:t>
            </a:r>
            <a:r>
              <a:rPr lang="en-US" sz="7200" dirty="0" smtClean="0"/>
              <a:t>%</a:t>
            </a:r>
            <a:endParaRPr lang="en-US" sz="7200" dirty="0"/>
          </a:p>
        </p:txBody>
      </p:sp>
      <p:pic>
        <p:nvPicPr>
          <p:cNvPr id="6" name="Picture 5"/>
          <p:cNvPicPr>
            <a:picLocks noChangeAspect="1" noChangeArrowheads="1"/>
          </p:cNvPicPr>
          <p:nvPr/>
        </p:nvPicPr>
        <p:blipFill>
          <a:blip r:embed="rId4" cstate="print"/>
          <a:srcRect/>
          <a:stretch>
            <a:fillRect/>
          </a:stretch>
        </p:blipFill>
        <p:spPr bwMode="auto">
          <a:xfrm>
            <a:off x="6887853" y="6286268"/>
            <a:ext cx="1814973" cy="320035"/>
          </a:xfrm>
          <a:prstGeom prst="rect">
            <a:avLst/>
          </a:prstGeom>
          <a:noFill/>
          <a:ln w="9525">
            <a:noFill/>
            <a:round/>
            <a:headEnd/>
            <a:tailEnd/>
          </a:ln>
        </p:spPr>
      </p:pic>
      <p:sp>
        <p:nvSpPr>
          <p:cNvPr id="7" name="TextBox 6"/>
          <p:cNvSpPr txBox="1"/>
          <p:nvPr/>
        </p:nvSpPr>
        <p:spPr>
          <a:xfrm>
            <a:off x="1175976" y="5480671"/>
            <a:ext cx="4739335" cy="523220"/>
          </a:xfrm>
          <a:prstGeom prst="rect">
            <a:avLst/>
          </a:prstGeom>
          <a:noFill/>
        </p:spPr>
        <p:txBody>
          <a:bodyPr wrap="none" rtlCol="0">
            <a:spAutoFit/>
          </a:bodyPr>
          <a:lstStyle/>
          <a:p>
            <a:r>
              <a:rPr lang="en-US" sz="2800" i="1" dirty="0" smtClean="0"/>
              <a:t>Thank you…Please join us today! </a:t>
            </a:r>
            <a:endParaRPr lang="en-US" sz="2800" i="1" dirty="0"/>
          </a:p>
        </p:txBody>
      </p:sp>
      <p:pic>
        <p:nvPicPr>
          <p:cNvPr id="8" name="Picture 7"/>
          <p:cNvPicPr>
            <a:picLocks noChangeAspect="1"/>
          </p:cNvPicPr>
          <p:nvPr/>
        </p:nvPicPr>
        <p:blipFill>
          <a:blip r:embed="rId5"/>
          <a:stretch>
            <a:fillRect/>
          </a:stretch>
        </p:blipFill>
        <p:spPr>
          <a:xfrm>
            <a:off x="6128744" y="4281867"/>
            <a:ext cx="1853903" cy="1929744"/>
          </a:xfrm>
          <a:prstGeom prst="rect">
            <a:avLst/>
          </a:prstGeom>
        </p:spPr>
      </p:pic>
    </p:spTree>
    <p:extLst>
      <p:ext uri="{BB962C8B-B14F-4D97-AF65-F5344CB8AC3E}">
        <p14:creationId xmlns:p14="http://schemas.microsoft.com/office/powerpoint/2010/main" val="266039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768182" y="900065"/>
            <a:ext cx="6232037" cy="3917320"/>
            <a:chOff x="0" y="0"/>
            <a:chExt cx="5760" cy="4320"/>
          </a:xfrm>
        </p:grpSpPr>
        <p:pic>
          <p:nvPicPr>
            <p:cNvPr id="3" name="Picture 2"/>
            <p:cNvPicPr>
              <a:picLocks noChangeAspect="1" noChangeArrowheads="1"/>
            </p:cNvPicPr>
            <p:nvPr/>
          </p:nvPicPr>
          <p:blipFill>
            <a:blip r:embed="rId3"/>
            <a:srcRect/>
            <a:stretch>
              <a:fillRect/>
            </a:stretch>
          </p:blipFill>
          <p:spPr bwMode="auto">
            <a:xfrm>
              <a:off x="0" y="0"/>
              <a:ext cx="5760" cy="2352"/>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4" name="Picture 3" descr="flood1"/>
            <p:cNvPicPr>
              <a:picLocks noChangeAspect="1" noChangeArrowheads="1"/>
            </p:cNvPicPr>
            <p:nvPr/>
          </p:nvPicPr>
          <p:blipFill>
            <a:blip r:embed="rId4"/>
            <a:srcRect/>
            <a:stretch>
              <a:fillRect/>
            </a:stretch>
          </p:blipFill>
          <p:spPr bwMode="auto">
            <a:xfrm>
              <a:off x="0" y="2352"/>
              <a:ext cx="2208" cy="196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5" name="Picture 4"/>
            <p:cNvPicPr>
              <a:picLocks noChangeAspect="1" noChangeArrowheads="1"/>
            </p:cNvPicPr>
            <p:nvPr/>
          </p:nvPicPr>
          <p:blipFill>
            <a:blip r:embed="rId5"/>
            <a:srcRect/>
            <a:stretch>
              <a:fillRect/>
            </a:stretch>
          </p:blipFill>
          <p:spPr bwMode="auto">
            <a:xfrm>
              <a:off x="2208" y="2352"/>
              <a:ext cx="2064" cy="196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6" name="Picture 5" descr="mumbai_floods_2"/>
            <p:cNvPicPr>
              <a:picLocks noChangeAspect="1" noChangeArrowheads="1"/>
            </p:cNvPicPr>
            <p:nvPr/>
          </p:nvPicPr>
          <p:blipFill>
            <a:blip r:embed="rId6"/>
            <a:srcRect/>
            <a:stretch>
              <a:fillRect/>
            </a:stretch>
          </p:blipFill>
          <p:spPr bwMode="auto">
            <a:xfrm>
              <a:off x="4080" y="2352"/>
              <a:ext cx="1680" cy="1968"/>
            </a:xfrm>
            <a:prstGeom prst="rect">
              <a:avLst/>
            </a:prstGeom>
            <a:ln>
              <a:headEnd/>
              <a:tailEnd/>
            </a:ln>
          </p:spPr>
          <p:style>
            <a:lnRef idx="2">
              <a:schemeClr val="accent1"/>
            </a:lnRef>
            <a:fillRef idx="1">
              <a:schemeClr val="lt1"/>
            </a:fillRef>
            <a:effectRef idx="0">
              <a:schemeClr val="accent1"/>
            </a:effectRef>
            <a:fontRef idx="minor">
              <a:schemeClr val="dk1"/>
            </a:fontRef>
          </p:style>
        </p:pic>
      </p:grpSp>
      <p:sp>
        <p:nvSpPr>
          <p:cNvPr id="7" name="Rectangle 6"/>
          <p:cNvSpPr/>
          <p:nvPr/>
        </p:nvSpPr>
        <p:spPr>
          <a:xfrm>
            <a:off x="3285836" y="241062"/>
            <a:ext cx="4370633"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b="1" dirty="0"/>
              <a:t>Flooding &amp; Storm Surge</a:t>
            </a:r>
            <a:endParaRPr lang="en-US" sz="2800" dirty="0"/>
          </a:p>
        </p:txBody>
      </p:sp>
      <p:pic>
        <p:nvPicPr>
          <p:cNvPr id="8" name="Picture 2"/>
          <p:cNvPicPr>
            <a:picLocks noChangeAspect="1" noChangeArrowheads="1"/>
          </p:cNvPicPr>
          <p:nvPr/>
        </p:nvPicPr>
        <p:blipFill>
          <a:blip r:embed="rId7" cstate="print"/>
          <a:srcRect/>
          <a:stretch>
            <a:fillRect/>
          </a:stretch>
        </p:blipFill>
        <p:spPr bwMode="auto">
          <a:xfrm>
            <a:off x="6895265" y="6286268"/>
            <a:ext cx="1814973" cy="320035"/>
          </a:xfrm>
          <a:prstGeom prst="rect">
            <a:avLst/>
          </a:prstGeom>
          <a:noFill/>
          <a:ln w="9525">
            <a:noFill/>
            <a:round/>
            <a:headEnd/>
            <a:tailEnd/>
          </a:ln>
        </p:spPr>
      </p:pic>
      <p:sp>
        <p:nvSpPr>
          <p:cNvPr id="9" name="TextBox 8"/>
          <p:cNvSpPr txBox="1"/>
          <p:nvPr/>
        </p:nvSpPr>
        <p:spPr>
          <a:xfrm>
            <a:off x="1358171" y="5010365"/>
            <a:ext cx="726206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charset="2"/>
              <a:buChar char="Ø"/>
            </a:pPr>
            <a:r>
              <a:rPr lang="en-US" dirty="0" smtClean="0"/>
              <a:t>Globally, over 1 billion people lack access to safe drinking water</a:t>
            </a:r>
          </a:p>
          <a:p>
            <a:pPr marL="285750" indent="-285750">
              <a:buFont typeface="Wingdings" charset="2"/>
              <a:buChar char="Ø"/>
            </a:pPr>
            <a:r>
              <a:rPr lang="en-US" dirty="0" smtClean="0"/>
              <a:t>2.5 billion lack access to adequate sanitation</a:t>
            </a:r>
          </a:p>
          <a:p>
            <a:pPr marL="285750" indent="-285750">
              <a:buFont typeface="Wingdings" charset="2"/>
              <a:buChar char="Ø"/>
            </a:pPr>
            <a:r>
              <a:rPr lang="en-US" dirty="0" smtClean="0"/>
              <a:t>Estimated that 5 million people globally, primarily kids, die from water-related diseases annually</a:t>
            </a:r>
            <a:endParaRPr lang="en-US" dirty="0"/>
          </a:p>
        </p:txBody>
      </p:sp>
      <p:pic>
        <p:nvPicPr>
          <p:cNvPr id="10" name="Picture 9"/>
          <p:cNvPicPr>
            <a:picLocks noChangeAspect="1"/>
          </p:cNvPicPr>
          <p:nvPr/>
        </p:nvPicPr>
        <p:blipFill>
          <a:blip r:embed="rId8"/>
          <a:stretch>
            <a:fillRect/>
          </a:stretch>
        </p:blipFill>
        <p:spPr>
          <a:xfrm>
            <a:off x="1135311" y="241062"/>
            <a:ext cx="1622161" cy="1318006"/>
          </a:xfrm>
          <a:prstGeom prst="rect">
            <a:avLst/>
          </a:prstGeom>
        </p:spPr>
      </p:pic>
    </p:spTree>
    <p:extLst>
      <p:ext uri="{BB962C8B-B14F-4D97-AF65-F5344CB8AC3E}">
        <p14:creationId xmlns:p14="http://schemas.microsoft.com/office/powerpoint/2010/main" val="408928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1261718" y="140180"/>
            <a:ext cx="1215300" cy="1098902"/>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23129" y="146346"/>
            <a:ext cx="1265262" cy="1044993"/>
          </a:xfrm>
          <a:prstGeom prst="rect">
            <a:avLst/>
          </a:prstGeom>
          <a:ln/>
          <a:extLst/>
        </p:spPr>
        <p:style>
          <a:lnRef idx="2">
            <a:schemeClr val="accent1"/>
          </a:lnRef>
          <a:fillRef idx="1">
            <a:schemeClr val="lt1"/>
          </a:fillRef>
          <a:effectRef idx="0">
            <a:schemeClr val="accent1"/>
          </a:effectRef>
          <a:fontRef idx="minor">
            <a:schemeClr val="dk1"/>
          </a:fontRef>
        </p:style>
      </p:pic>
      <p:sp>
        <p:nvSpPr>
          <p:cNvPr id="5" name="Content Placeholder 2"/>
          <p:cNvSpPr>
            <a:spLocks noGrp="1"/>
          </p:cNvSpPr>
          <p:nvPr/>
        </p:nvSpPr>
        <p:spPr>
          <a:xfrm>
            <a:off x="1261718" y="1250984"/>
            <a:ext cx="7160745" cy="2516820"/>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1600" b="1" kern="1200" dirty="0" smtClean="0">
                <a:solidFill>
                  <a:schemeClr val="accent1"/>
                </a:solidFill>
              </a:rPr>
              <a:t>Rainfall: </a:t>
            </a:r>
            <a:r>
              <a:rPr lang="en-US" sz="1600" kern="1200" dirty="0" smtClean="0"/>
              <a:t>transport and dissemination of infectious agents</a:t>
            </a:r>
          </a:p>
          <a:p>
            <a:pPr lvl="0"/>
            <a:r>
              <a:rPr lang="en-US" sz="1600" b="1" kern="1200" dirty="0" smtClean="0">
                <a:solidFill>
                  <a:schemeClr val="accent1"/>
                </a:solidFill>
              </a:rPr>
              <a:t>Flooding: </a:t>
            </a:r>
            <a:r>
              <a:rPr lang="en-US" sz="1600" kern="1200" dirty="0" smtClean="0"/>
              <a:t>sewage treatment plants overflow; water sources contaminated, secondary shortage of clean drinking water</a:t>
            </a:r>
          </a:p>
          <a:p>
            <a:pPr lvl="0"/>
            <a:r>
              <a:rPr lang="en-US" sz="1600" b="1" kern="1200" dirty="0" smtClean="0">
                <a:solidFill>
                  <a:schemeClr val="accent1"/>
                </a:solidFill>
              </a:rPr>
              <a:t>Sea level rise: </a:t>
            </a:r>
            <a:r>
              <a:rPr lang="en-US" sz="1600" kern="1200" dirty="0" smtClean="0"/>
              <a:t>enhances risk of severe flooding</a:t>
            </a:r>
          </a:p>
          <a:p>
            <a:r>
              <a:rPr lang="en-US" sz="1600" b="1" kern="1200" dirty="0" smtClean="0">
                <a:solidFill>
                  <a:schemeClr val="accent1"/>
                </a:solidFill>
              </a:rPr>
              <a:t>Higher temperatures</a:t>
            </a:r>
            <a:r>
              <a:rPr lang="en-US" sz="1600" kern="1200" dirty="0" smtClean="0">
                <a:solidFill>
                  <a:schemeClr val="accent1"/>
                </a:solidFill>
              </a:rPr>
              <a:t>: </a:t>
            </a:r>
            <a:r>
              <a:rPr lang="en-US" sz="1600" kern="1200" dirty="0" smtClean="0"/>
              <a:t>Increases growth and prolongs survival rates of infectious agents </a:t>
            </a:r>
          </a:p>
          <a:p>
            <a:pPr lvl="0"/>
            <a:r>
              <a:rPr lang="en-US" sz="1600" b="1" kern="1200" dirty="0" smtClean="0">
                <a:solidFill>
                  <a:schemeClr val="accent1"/>
                </a:solidFill>
              </a:rPr>
              <a:t>Drought: </a:t>
            </a:r>
            <a:r>
              <a:rPr lang="en-US" sz="1600" kern="1200" dirty="0" smtClean="0"/>
              <a:t>increases concentrations of pathogens, impedes hygiene </a:t>
            </a:r>
          </a:p>
          <a:p>
            <a:pPr lvl="0"/>
            <a:r>
              <a:rPr lang="en-US" sz="1600" b="1" dirty="0" smtClean="0">
                <a:solidFill>
                  <a:schemeClr val="accent1"/>
                </a:solidFill>
              </a:rPr>
              <a:t>In North America</a:t>
            </a:r>
            <a:r>
              <a:rPr lang="en-US" sz="1600" dirty="0" smtClean="0"/>
              <a:t>, most documented waterborne disease outbreaks occur after extreme precipitation events. </a:t>
            </a:r>
          </a:p>
          <a:p>
            <a:pPr lvl="0"/>
            <a:r>
              <a:rPr lang="en-US" sz="1600" b="1" dirty="0" smtClean="0">
                <a:solidFill>
                  <a:schemeClr val="accent1"/>
                </a:solidFill>
              </a:rPr>
              <a:t>9 million cases </a:t>
            </a:r>
            <a:r>
              <a:rPr lang="en-US" sz="1600" dirty="0" smtClean="0"/>
              <a:t>of waterborne disease occur annually in the U.S.</a:t>
            </a:r>
          </a:p>
          <a:p>
            <a:pPr lvl="0"/>
            <a:r>
              <a:rPr lang="en-US" sz="1600" b="1" dirty="0" smtClean="0">
                <a:solidFill>
                  <a:srgbClr val="3891A7"/>
                </a:solidFill>
              </a:rPr>
              <a:t>Foodborne diseases </a:t>
            </a:r>
            <a:r>
              <a:rPr lang="en-US" sz="1600" dirty="0" smtClean="0"/>
              <a:t>cause 76 million illnesses a year, with 325,000 hospitalized and 5,000 deaths</a:t>
            </a:r>
          </a:p>
        </p:txBody>
      </p:sp>
      <p:pic>
        <p:nvPicPr>
          <p:cNvPr id="6" name="Picture 2"/>
          <p:cNvPicPr>
            <a:picLocks noChangeAspect="1" noChangeArrowheads="1"/>
          </p:cNvPicPr>
          <p:nvPr/>
        </p:nvPicPr>
        <p:blipFill>
          <a:blip r:embed="rId5" cstate="print"/>
          <a:srcRect/>
          <a:stretch>
            <a:fillRect/>
          </a:stretch>
        </p:blipFill>
        <p:spPr bwMode="auto">
          <a:xfrm>
            <a:off x="6895265" y="6446285"/>
            <a:ext cx="1814973" cy="320035"/>
          </a:xfrm>
          <a:prstGeom prst="rect">
            <a:avLst/>
          </a:prstGeom>
          <a:noFill/>
          <a:ln w="9525">
            <a:noFill/>
            <a:round/>
            <a:headEnd/>
            <a:tailEnd/>
          </a:ln>
        </p:spPr>
      </p:pic>
      <p:sp>
        <p:nvSpPr>
          <p:cNvPr id="4" name="TextBox 3"/>
          <p:cNvSpPr txBox="1"/>
          <p:nvPr/>
        </p:nvSpPr>
        <p:spPr>
          <a:xfrm>
            <a:off x="2584160" y="335809"/>
            <a:ext cx="486081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Waterborne Infectious Diseases</a:t>
            </a:r>
            <a:endParaRPr lang="en-US" sz="2400" b="1" dirty="0"/>
          </a:p>
        </p:txBody>
      </p:sp>
      <p:graphicFrame>
        <p:nvGraphicFramePr>
          <p:cNvPr id="8" name="Table 7"/>
          <p:cNvGraphicFramePr>
            <a:graphicFrameLocks noGrp="1"/>
          </p:cNvGraphicFramePr>
          <p:nvPr>
            <p:extLst>
              <p:ext uri="{D42A27DB-BD31-4B8C-83A1-F6EECF244321}">
                <p14:modId xmlns:p14="http://schemas.microsoft.com/office/powerpoint/2010/main" val="157140330"/>
              </p:ext>
            </p:extLst>
          </p:nvPr>
        </p:nvGraphicFramePr>
        <p:xfrm>
          <a:off x="1261718" y="4151923"/>
          <a:ext cx="7254993" cy="2194560"/>
        </p:xfrm>
        <a:graphic>
          <a:graphicData uri="http://schemas.openxmlformats.org/drawingml/2006/table">
            <a:tbl>
              <a:tblPr firstRow="1" bandRow="1">
                <a:tableStyleId>{3C2FFA5D-87B4-456A-9821-1D502468CF0F}</a:tableStyleId>
              </a:tblPr>
              <a:tblGrid>
                <a:gridCol w="1869581"/>
                <a:gridCol w="2092910"/>
                <a:gridCol w="1646251"/>
                <a:gridCol w="1646251"/>
              </a:tblGrid>
              <a:tr h="326492">
                <a:tc>
                  <a:txBody>
                    <a:bodyPr/>
                    <a:lstStyle/>
                    <a:p>
                      <a:r>
                        <a:rPr lang="en-US" dirty="0" smtClean="0"/>
                        <a:t>Bacteria</a:t>
                      </a:r>
                      <a:endParaRPr lang="en-US" dirty="0"/>
                    </a:p>
                  </a:txBody>
                  <a:tcPr/>
                </a:tc>
                <a:tc>
                  <a:txBody>
                    <a:bodyPr/>
                    <a:lstStyle/>
                    <a:p>
                      <a:r>
                        <a:rPr lang="en-US" dirty="0" smtClean="0"/>
                        <a:t>Parasites</a:t>
                      </a:r>
                      <a:endParaRPr lang="en-US" dirty="0"/>
                    </a:p>
                  </a:txBody>
                  <a:tcPr/>
                </a:tc>
                <a:tc>
                  <a:txBody>
                    <a:bodyPr/>
                    <a:lstStyle/>
                    <a:p>
                      <a:r>
                        <a:rPr lang="en-US" dirty="0" smtClean="0"/>
                        <a:t>Viruses</a:t>
                      </a:r>
                      <a:endParaRPr lang="en-US" dirty="0"/>
                    </a:p>
                  </a:txBody>
                  <a:tcPr/>
                </a:tc>
                <a:tc>
                  <a:txBody>
                    <a:bodyPr/>
                    <a:lstStyle/>
                    <a:p>
                      <a:r>
                        <a:rPr lang="en-US" dirty="0" smtClean="0"/>
                        <a:t>Fungus</a:t>
                      </a:r>
                      <a:endParaRPr lang="en-US" dirty="0"/>
                    </a:p>
                  </a:txBody>
                  <a:tcPr/>
                </a:tc>
              </a:tr>
              <a:tr h="1607817">
                <a:tc>
                  <a:txBody>
                    <a:bodyPr/>
                    <a:lstStyle/>
                    <a:p>
                      <a:pPr marL="285750" indent="-285750">
                        <a:buFont typeface="Wingdings" charset="2"/>
                        <a:buChar char="Ø"/>
                      </a:pPr>
                      <a:r>
                        <a:rPr lang="en-US" sz="1600" dirty="0" smtClean="0"/>
                        <a:t>Vibrio species</a:t>
                      </a:r>
                    </a:p>
                    <a:p>
                      <a:pPr marL="285750" indent="-285750">
                        <a:buFont typeface="Wingdings" charset="2"/>
                        <a:buChar char="Ø"/>
                      </a:pPr>
                      <a:r>
                        <a:rPr lang="en-US" sz="1600" dirty="0" smtClean="0"/>
                        <a:t>E. Coli</a:t>
                      </a:r>
                    </a:p>
                    <a:p>
                      <a:pPr marL="285750" indent="-285750">
                        <a:buFont typeface="Wingdings" charset="2"/>
                        <a:buChar char="Ø"/>
                      </a:pPr>
                      <a:r>
                        <a:rPr lang="en-US" sz="1600" dirty="0" smtClean="0"/>
                        <a:t>Campylobacter</a:t>
                      </a:r>
                    </a:p>
                    <a:p>
                      <a:pPr marL="285750" indent="-285750">
                        <a:buFont typeface="Wingdings" charset="2"/>
                        <a:buChar char="Ø"/>
                      </a:pPr>
                      <a:r>
                        <a:rPr lang="en-US" sz="1600" dirty="0" smtClean="0"/>
                        <a:t>Salmonella</a:t>
                      </a:r>
                    </a:p>
                    <a:p>
                      <a:pPr marL="285750" indent="-285750">
                        <a:buFont typeface="Wingdings" charset="2"/>
                        <a:buChar char="Ø"/>
                      </a:pPr>
                      <a:r>
                        <a:rPr lang="en-US" sz="1600" dirty="0" err="1" smtClean="0"/>
                        <a:t>Leptospira</a:t>
                      </a:r>
                      <a:endParaRPr lang="en-US" sz="1600" dirty="0" smtClean="0"/>
                    </a:p>
                    <a:p>
                      <a:pPr marL="285750" indent="-285750">
                        <a:buFont typeface="Wingdings" charset="2"/>
                        <a:buChar char="Ø"/>
                      </a:pPr>
                      <a:r>
                        <a:rPr lang="en-US" sz="1600" dirty="0" smtClean="0"/>
                        <a:t>Legionella</a:t>
                      </a:r>
                    </a:p>
                    <a:p>
                      <a:endParaRPr lang="en-US" dirty="0"/>
                    </a:p>
                  </a:txBody>
                  <a:tcPr/>
                </a:tc>
                <a:tc>
                  <a:txBody>
                    <a:bodyPr/>
                    <a:lstStyle/>
                    <a:p>
                      <a:pPr marL="285750" indent="-285750">
                        <a:buFont typeface="Wingdings" charset="2"/>
                        <a:buChar char="Ø"/>
                      </a:pPr>
                      <a:r>
                        <a:rPr lang="en-US" sz="1600" dirty="0" smtClean="0"/>
                        <a:t>Cryptosporidium</a:t>
                      </a:r>
                    </a:p>
                    <a:p>
                      <a:pPr marL="285750" indent="-285750">
                        <a:buFont typeface="Wingdings" charset="2"/>
                        <a:buChar char="Ø"/>
                      </a:pPr>
                      <a:r>
                        <a:rPr lang="en-US" sz="1600" dirty="0" smtClean="0"/>
                        <a:t>Giardia</a:t>
                      </a:r>
                    </a:p>
                    <a:p>
                      <a:pPr marL="285750" indent="-285750">
                        <a:buFont typeface="Wingdings" charset="2"/>
                        <a:buChar char="Ø"/>
                      </a:pPr>
                      <a:r>
                        <a:rPr lang="en-US" sz="1600" dirty="0" smtClean="0"/>
                        <a:t>Toxoplasmosis</a:t>
                      </a:r>
                    </a:p>
                    <a:p>
                      <a:pPr marL="285750" indent="-285750">
                        <a:buFont typeface="Wingdings" charset="2"/>
                        <a:buChar char="Ø"/>
                      </a:pPr>
                      <a:r>
                        <a:rPr lang="en-US" sz="1600" dirty="0" err="1" smtClean="0"/>
                        <a:t>Cyclospora</a:t>
                      </a:r>
                      <a:endParaRPr lang="en-US" sz="1600" dirty="0" smtClean="0"/>
                    </a:p>
                    <a:p>
                      <a:pPr marL="285750" indent="-285750">
                        <a:buFont typeface="Wingdings" charset="2"/>
                        <a:buChar char="Ø"/>
                      </a:pPr>
                      <a:r>
                        <a:rPr lang="en-US" sz="1600" dirty="0" err="1" smtClean="0"/>
                        <a:t>Naegleria</a:t>
                      </a:r>
                      <a:endParaRPr lang="en-US" sz="1600" dirty="0"/>
                    </a:p>
                  </a:txBody>
                  <a:tcPr/>
                </a:tc>
                <a:tc>
                  <a:txBody>
                    <a:bodyPr/>
                    <a:lstStyle/>
                    <a:p>
                      <a:pPr marL="285750" indent="-285750">
                        <a:buFont typeface="Wingdings" charset="2"/>
                        <a:buChar char="Ø"/>
                      </a:pPr>
                      <a:r>
                        <a:rPr lang="en-US" sz="1600" dirty="0" err="1" smtClean="0"/>
                        <a:t>Hep</a:t>
                      </a:r>
                      <a:r>
                        <a:rPr lang="en-US" sz="1600" dirty="0" smtClean="0"/>
                        <a:t> A</a:t>
                      </a:r>
                    </a:p>
                    <a:p>
                      <a:pPr marL="285750" indent="-285750">
                        <a:buFont typeface="Wingdings" charset="2"/>
                        <a:buChar char="Ø"/>
                      </a:pPr>
                      <a:r>
                        <a:rPr lang="en-US" sz="1600" dirty="0" smtClean="0"/>
                        <a:t>Polio</a:t>
                      </a:r>
                    </a:p>
                    <a:p>
                      <a:pPr marL="285750" indent="-285750">
                        <a:buFont typeface="Wingdings" charset="2"/>
                        <a:buChar char="Ø"/>
                      </a:pPr>
                      <a:r>
                        <a:rPr lang="en-US" sz="1600" dirty="0" err="1" smtClean="0"/>
                        <a:t>Norovirus</a:t>
                      </a:r>
                      <a:endParaRPr lang="en-US" sz="1600" dirty="0"/>
                    </a:p>
                  </a:txBody>
                  <a:tcPr/>
                </a:tc>
                <a:tc>
                  <a:txBody>
                    <a:bodyPr/>
                    <a:lstStyle/>
                    <a:p>
                      <a:pPr marL="285750" indent="-285750">
                        <a:buFont typeface="Wingdings" charset="2"/>
                        <a:buChar char="Ø"/>
                      </a:pPr>
                      <a:r>
                        <a:rPr lang="en-US" sz="1600" dirty="0" smtClean="0"/>
                        <a:t>Cryptococcus</a:t>
                      </a:r>
                    </a:p>
                    <a:p>
                      <a:pPr marL="285750" indent="-285750">
                        <a:buFont typeface="Wingdings" charset="2"/>
                        <a:buChar char="Ø"/>
                      </a:pPr>
                      <a:r>
                        <a:rPr lang="en-US" sz="1600" dirty="0" err="1" smtClean="0"/>
                        <a:t>Aspergillus</a:t>
                      </a:r>
                      <a:endParaRPr lang="en-US" sz="1600" dirty="0" smtClean="0"/>
                    </a:p>
                    <a:p>
                      <a:pPr marL="285750" indent="-285750">
                        <a:buFont typeface="Wingdings" charset="2"/>
                        <a:buChar char="Ø"/>
                      </a:pPr>
                      <a:endParaRPr lang="en-US" sz="1600" dirty="0" smtClean="0"/>
                    </a:p>
                    <a:p>
                      <a:pPr marL="285750" indent="-285750">
                        <a:buFont typeface="Wingdings" charset="2"/>
                        <a:buChar char="Ø"/>
                      </a:pPr>
                      <a:endParaRPr lang="en-US" sz="1600" dirty="0" smtClean="0"/>
                    </a:p>
                    <a:p>
                      <a:pPr marL="285750" indent="-285750">
                        <a:buFont typeface="Wingdings" charset="2"/>
                        <a:buChar char="Ø"/>
                      </a:pPr>
                      <a:r>
                        <a:rPr lang="en-US" sz="1600" dirty="0" smtClean="0"/>
                        <a:t>Harmful Algae Bloom</a:t>
                      </a:r>
                      <a:r>
                        <a:rPr lang="en-US" sz="1600" baseline="0" dirty="0" smtClean="0"/>
                        <a:t> (HAB)</a:t>
                      </a:r>
                      <a:endParaRPr lang="en-US" sz="1600" dirty="0"/>
                    </a:p>
                  </a:txBody>
                  <a:tcPr/>
                </a:tc>
              </a:tr>
            </a:tbl>
          </a:graphicData>
        </a:graphic>
      </p:graphicFrame>
    </p:spTree>
    <p:extLst>
      <p:ext uri="{BB962C8B-B14F-4D97-AF65-F5344CB8AC3E}">
        <p14:creationId xmlns:p14="http://schemas.microsoft.com/office/powerpoint/2010/main" val="2924814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501" y="811598"/>
            <a:ext cx="8525173" cy="5445510"/>
          </a:xfrm>
          <a:prstGeom prst="rect">
            <a:avLst/>
          </a:prstGeom>
        </p:spPr>
      </p:pic>
      <p:pic>
        <p:nvPicPr>
          <p:cNvPr id="3" name="Picture 2"/>
          <p:cNvPicPr>
            <a:picLocks noChangeAspect="1" noChangeArrowheads="1"/>
          </p:cNvPicPr>
          <p:nvPr/>
        </p:nvPicPr>
        <p:blipFill>
          <a:blip r:embed="rId3" cstate="print"/>
          <a:srcRect/>
          <a:stretch>
            <a:fillRect/>
          </a:stretch>
        </p:blipFill>
        <p:spPr bwMode="auto">
          <a:xfrm>
            <a:off x="6895265" y="6286268"/>
            <a:ext cx="1814973" cy="320035"/>
          </a:xfrm>
          <a:prstGeom prst="rect">
            <a:avLst/>
          </a:prstGeom>
          <a:noFill/>
          <a:ln w="9525">
            <a:noFill/>
            <a:round/>
            <a:headEnd/>
            <a:tailEnd/>
          </a:ln>
        </p:spPr>
      </p:pic>
      <p:sp>
        <p:nvSpPr>
          <p:cNvPr id="4" name="TextBox 3"/>
          <p:cNvSpPr txBox="1"/>
          <p:nvPr/>
        </p:nvSpPr>
        <p:spPr>
          <a:xfrm>
            <a:off x="1425460" y="90706"/>
            <a:ext cx="6566496"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b="1" dirty="0" smtClean="0"/>
              <a:t>Heavy downpours are Increasing Exposure to Disease</a:t>
            </a:r>
            <a:endParaRPr lang="en-US" sz="2000" b="1" dirty="0"/>
          </a:p>
        </p:txBody>
      </p:sp>
      <p:sp>
        <p:nvSpPr>
          <p:cNvPr id="5" name="TextBox 4"/>
          <p:cNvSpPr txBox="1"/>
          <p:nvPr/>
        </p:nvSpPr>
        <p:spPr>
          <a:xfrm>
            <a:off x="116629" y="5929194"/>
            <a:ext cx="3210835" cy="307777"/>
          </a:xfrm>
          <a:prstGeom prst="rect">
            <a:avLst/>
          </a:prstGeom>
          <a:noFill/>
        </p:spPr>
        <p:txBody>
          <a:bodyPr wrap="none" rtlCol="0">
            <a:spAutoFit/>
          </a:bodyPr>
          <a:lstStyle/>
          <a:p>
            <a:r>
              <a:rPr lang="en-US" sz="1400" dirty="0" smtClean="0"/>
              <a:t>(Figure source: NOAA NCDC/CICS-NC)</a:t>
            </a:r>
            <a:endParaRPr lang="en-US" sz="1400" dirty="0"/>
          </a:p>
        </p:txBody>
      </p:sp>
    </p:spTree>
    <p:extLst>
      <p:ext uri="{BB962C8B-B14F-4D97-AF65-F5344CB8AC3E}">
        <p14:creationId xmlns:p14="http://schemas.microsoft.com/office/powerpoint/2010/main" val="423895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408" y="180013"/>
            <a:ext cx="4204546" cy="657263"/>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smtClean="0">
                <a:solidFill>
                  <a:schemeClr val="tx1"/>
                </a:solidFill>
              </a:rPr>
              <a:t>Climate Change &amp; Diarrhea</a:t>
            </a:r>
            <a:endParaRPr lang="en-US" sz="2400" b="1" dirty="0">
              <a:solidFill>
                <a:schemeClr val="tx1"/>
              </a:solidFill>
            </a:endParaRPr>
          </a:p>
        </p:txBody>
      </p:sp>
      <p:sp>
        <p:nvSpPr>
          <p:cNvPr id="3" name="TextBox 2"/>
          <p:cNvSpPr txBox="1"/>
          <p:nvPr/>
        </p:nvSpPr>
        <p:spPr>
          <a:xfrm>
            <a:off x="1159370" y="861755"/>
            <a:ext cx="7730316" cy="6186310"/>
          </a:xfrm>
          <a:prstGeom prst="rect">
            <a:avLst/>
          </a:prstGeom>
          <a:noFill/>
        </p:spPr>
        <p:txBody>
          <a:bodyPr wrap="square" rtlCol="0">
            <a:spAutoFit/>
          </a:bodyPr>
          <a:lstStyle/>
          <a:p>
            <a:pPr marL="285750" indent="-285750">
              <a:buFont typeface="Wingdings" charset="2"/>
              <a:buChar char="§"/>
            </a:pPr>
            <a:r>
              <a:rPr lang="en-US" sz="1600" dirty="0" smtClean="0"/>
              <a:t>Leading cause of child mortality across the world with ~ 1.6 million annual deaths in children under 5 years of age.</a:t>
            </a:r>
          </a:p>
          <a:p>
            <a:endParaRPr lang="en-US" sz="1600" dirty="0" smtClean="0"/>
          </a:p>
          <a:p>
            <a:pPr marL="285750" indent="-285750">
              <a:buFont typeface="Wingdings" charset="2"/>
              <a:buChar char="§"/>
            </a:pPr>
            <a:r>
              <a:rPr lang="en-US" sz="1600" dirty="0" smtClean="0"/>
              <a:t>Worldwide, 1.1 billion individuals lack access to improved, safe drinking water sources and 2.5 billion lack improved sanitation.</a:t>
            </a:r>
          </a:p>
          <a:p>
            <a:endParaRPr lang="en-US" sz="1600" dirty="0"/>
          </a:p>
          <a:p>
            <a:pPr marL="285750" indent="-285750">
              <a:buFont typeface="Wingdings" charset="2"/>
              <a:buChar char="§"/>
            </a:pPr>
            <a:r>
              <a:rPr lang="en-US" sz="1600" dirty="0" smtClean="0"/>
              <a:t>Children, elderly and those with chronic diseases and weakened immune systems at greatest risk</a:t>
            </a:r>
          </a:p>
          <a:p>
            <a:pPr marL="285750" indent="-285750">
              <a:buFont typeface="Wingdings" charset="2"/>
              <a:buChar char="§"/>
            </a:pPr>
            <a:endParaRPr lang="en-US" sz="1600" dirty="0"/>
          </a:p>
          <a:p>
            <a:pPr marL="285750" indent="-285750">
              <a:buFont typeface="Wingdings" charset="2"/>
              <a:buChar char="§"/>
            </a:pPr>
            <a:r>
              <a:rPr lang="en-US" sz="1600" dirty="0" smtClean="0"/>
              <a:t> </a:t>
            </a:r>
            <a:r>
              <a:rPr lang="en-US" sz="1600" dirty="0"/>
              <a:t>S</a:t>
            </a:r>
            <a:r>
              <a:rPr lang="en-US" sz="1600" dirty="0" smtClean="0"/>
              <a:t>tudies in India, Peru and China found a </a:t>
            </a:r>
            <a:r>
              <a:rPr lang="en-US" sz="1600" b="1" dirty="0" smtClean="0"/>
              <a:t>1°Celsius </a:t>
            </a:r>
            <a:r>
              <a:rPr lang="en-US" sz="1600" dirty="0" smtClean="0"/>
              <a:t>rise in ambient temperature increased diarrheal disease anywhere from 5.6%-16% and found hospital admissions from diarrhea in children increased 8% in Lima, Peru during El Nino period. </a:t>
            </a:r>
          </a:p>
          <a:p>
            <a:pPr marL="285750" indent="-285750">
              <a:buFont typeface="Wingdings" charset="2"/>
              <a:buChar char="§"/>
            </a:pPr>
            <a:endParaRPr lang="en-US" sz="1600" dirty="0"/>
          </a:p>
          <a:p>
            <a:pPr marL="285750" indent="-285750">
              <a:buFont typeface="Wingdings" charset="2"/>
              <a:buChar char="§"/>
            </a:pPr>
            <a:r>
              <a:rPr lang="en-US" sz="1600" dirty="0" smtClean="0"/>
              <a:t>Waterborne disease outbreaks in the U.S. exhibit a positive correlation with excess </a:t>
            </a:r>
            <a:r>
              <a:rPr lang="en-US" sz="1600" dirty="0"/>
              <a:t>p</a:t>
            </a:r>
            <a:r>
              <a:rPr lang="en-US" sz="1600" dirty="0" smtClean="0"/>
              <a:t>recipitation events</a:t>
            </a:r>
          </a:p>
          <a:p>
            <a:pPr marL="285750" indent="-285750">
              <a:buFont typeface="Wingdings" charset="2"/>
              <a:buChar char="§"/>
            </a:pPr>
            <a:endParaRPr lang="en-US" sz="1600" dirty="0"/>
          </a:p>
          <a:p>
            <a:pPr marL="285750" indent="-285750">
              <a:buFont typeface="Wingdings" charset="2"/>
              <a:buChar char="§"/>
            </a:pPr>
            <a:r>
              <a:rPr lang="en-US" sz="1600" dirty="0" smtClean="0"/>
              <a:t>In the U.S by 2100, the Great Lakes climate modeling projects a 50% to 120% increase in overflow events</a:t>
            </a:r>
          </a:p>
          <a:p>
            <a:pPr marL="285750" indent="-285750">
              <a:buFont typeface="Wingdings" charset="2"/>
              <a:buChar char="§"/>
            </a:pPr>
            <a:endParaRPr lang="en-US" sz="1600" dirty="0"/>
          </a:p>
          <a:p>
            <a:pPr marL="285750" indent="-285750">
              <a:buFont typeface="Wingdings" charset="2"/>
              <a:buChar char="§"/>
            </a:pPr>
            <a:r>
              <a:rPr lang="en-US" sz="1600" dirty="0" smtClean="0"/>
              <a:t>An analysis of 87 waterborne disease outbreaks from 1910-2010 showed that heavy rainfall and flooding is associated with Vibrio and </a:t>
            </a:r>
            <a:r>
              <a:rPr lang="en-US" sz="1600" dirty="0" err="1" smtClean="0"/>
              <a:t>Leptospira</a:t>
            </a:r>
            <a:r>
              <a:rPr lang="en-US" sz="1600" dirty="0" smtClean="0"/>
              <a:t> infections most often. </a:t>
            </a:r>
          </a:p>
          <a:p>
            <a:pPr marL="285750" indent="-285750">
              <a:buFont typeface="Wingdings" charset="2"/>
              <a:buChar char="§"/>
            </a:pPr>
            <a:endParaRPr lang="en-US" sz="1600" dirty="0"/>
          </a:p>
          <a:p>
            <a:pPr marL="285750" indent="-285750">
              <a:buFont typeface="Wingdings" charset="2"/>
              <a:buChar char="§"/>
            </a:pPr>
            <a:endParaRPr lang="en-US" sz="1600" dirty="0" smtClean="0"/>
          </a:p>
          <a:p>
            <a:pPr marL="285750" indent="-285750">
              <a:buFont typeface="Wingdings" charset="2"/>
              <a:buChar char="§"/>
            </a:pPr>
            <a:endParaRPr lang="en-US" dirty="0"/>
          </a:p>
          <a:p>
            <a:endParaRPr lang="en-US" sz="1000" dirty="0"/>
          </a:p>
        </p:txBody>
      </p:sp>
      <p:pic>
        <p:nvPicPr>
          <p:cNvPr id="4" name="Picture 2"/>
          <p:cNvPicPr>
            <a:picLocks noChangeAspect="1" noChangeArrowheads="1"/>
          </p:cNvPicPr>
          <p:nvPr/>
        </p:nvPicPr>
        <p:blipFill>
          <a:blip r:embed="rId3" cstate="print"/>
          <a:srcRect/>
          <a:stretch>
            <a:fillRect/>
          </a:stretch>
        </p:blipFill>
        <p:spPr bwMode="auto">
          <a:xfrm>
            <a:off x="6895265" y="6446285"/>
            <a:ext cx="1814973" cy="320035"/>
          </a:xfrm>
          <a:prstGeom prst="rect">
            <a:avLst/>
          </a:prstGeom>
          <a:noFill/>
          <a:ln w="9525">
            <a:noFill/>
            <a:round/>
            <a:headEnd/>
            <a:tailEnd/>
          </a:ln>
        </p:spPr>
      </p:pic>
    </p:spTree>
    <p:extLst>
      <p:ext uri="{BB962C8B-B14F-4D97-AF65-F5344CB8AC3E}">
        <p14:creationId xmlns:p14="http://schemas.microsoft.com/office/powerpoint/2010/main" val="4273993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070" y="443538"/>
            <a:ext cx="3974540" cy="730054"/>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smtClean="0">
                <a:solidFill>
                  <a:schemeClr val="tx1"/>
                </a:solidFill>
              </a:rPr>
              <a:t>Bacterial Contamination</a:t>
            </a:r>
            <a:endParaRPr lang="en-US" sz="2400" b="1" dirty="0">
              <a:solidFill>
                <a:schemeClr val="tx1"/>
              </a:solidFill>
            </a:endParaRPr>
          </a:p>
        </p:txBody>
      </p:sp>
      <p:sp>
        <p:nvSpPr>
          <p:cNvPr id="3" name="Content Placeholder 2"/>
          <p:cNvSpPr>
            <a:spLocks noGrp="1"/>
          </p:cNvSpPr>
          <p:nvPr>
            <p:ph idx="1"/>
          </p:nvPr>
        </p:nvSpPr>
        <p:spPr>
          <a:xfrm>
            <a:off x="1195601" y="1557808"/>
            <a:ext cx="7498080" cy="4800600"/>
          </a:xfrm>
        </p:spPr>
        <p:txBody>
          <a:bodyPr>
            <a:normAutofit lnSpcReduction="10000"/>
          </a:bodyPr>
          <a:lstStyle/>
          <a:p>
            <a:r>
              <a:rPr lang="en-US" sz="2400" b="1" dirty="0" smtClean="0">
                <a:solidFill>
                  <a:schemeClr val="accent1"/>
                </a:solidFill>
              </a:rPr>
              <a:t>Toxigenic E. Coli (O157:H7) </a:t>
            </a:r>
            <a:r>
              <a:rPr lang="en-US" sz="2400" dirty="0" smtClean="0"/>
              <a:t>from contaminated food and water</a:t>
            </a:r>
          </a:p>
          <a:p>
            <a:r>
              <a:rPr lang="en-US" sz="2400" dirty="0" smtClean="0"/>
              <a:t>Bloody diarrhea, vomiting-may lead to kidney failure and even death</a:t>
            </a:r>
          </a:p>
          <a:p>
            <a:r>
              <a:rPr lang="en-US" sz="2400" b="1" dirty="0" smtClean="0">
                <a:solidFill>
                  <a:schemeClr val="accent1"/>
                </a:solidFill>
              </a:rPr>
              <a:t>Campylobacter</a:t>
            </a:r>
            <a:r>
              <a:rPr lang="en-US" sz="2400" dirty="0" smtClean="0"/>
              <a:t>-common cause of food poisoning from meats/unpasteurized dairy products/contaminated water.</a:t>
            </a:r>
          </a:p>
          <a:p>
            <a:r>
              <a:rPr lang="en-US" sz="2400" b="1" dirty="0" smtClean="0">
                <a:solidFill>
                  <a:srgbClr val="3891A7"/>
                </a:solidFill>
              </a:rPr>
              <a:t>Salmonella</a:t>
            </a:r>
            <a:r>
              <a:rPr lang="en-US" sz="2400" dirty="0" smtClean="0"/>
              <a:t>-common cause of food poisoning</a:t>
            </a:r>
            <a:endParaRPr lang="en-US" sz="2400" dirty="0"/>
          </a:p>
          <a:p>
            <a:r>
              <a:rPr lang="en-US" sz="2400" b="1" dirty="0" err="1" smtClean="0">
                <a:solidFill>
                  <a:srgbClr val="3891A7"/>
                </a:solidFill>
              </a:rPr>
              <a:t>Leptospira</a:t>
            </a:r>
            <a:r>
              <a:rPr lang="en-US" sz="2400" dirty="0" smtClean="0"/>
              <a:t>-spread through the urine of infected animals, rodents, through the soil and water, and during flooding. Infections in urban kids increasing. </a:t>
            </a:r>
          </a:p>
          <a:p>
            <a:r>
              <a:rPr lang="en-US" sz="2400" dirty="0" smtClean="0"/>
              <a:t>Higher temperatures are associated with higher rates of production and disease. </a:t>
            </a:r>
          </a:p>
        </p:txBody>
      </p:sp>
      <p:pic>
        <p:nvPicPr>
          <p:cNvPr id="4" name="Picture 3"/>
          <p:cNvPicPr>
            <a:picLocks noChangeAspect="1"/>
          </p:cNvPicPr>
          <p:nvPr/>
        </p:nvPicPr>
        <p:blipFill>
          <a:blip r:embed="rId3"/>
          <a:stretch>
            <a:fillRect/>
          </a:stretch>
        </p:blipFill>
        <p:spPr>
          <a:xfrm>
            <a:off x="1111828" y="400029"/>
            <a:ext cx="1167215" cy="933772"/>
          </a:xfrm>
          <a:prstGeom prst="rect">
            <a:avLst/>
          </a:prstGeom>
        </p:spPr>
        <p:style>
          <a:lnRef idx="2">
            <a:schemeClr val="accent1"/>
          </a:lnRef>
          <a:fillRef idx="1">
            <a:schemeClr val="lt1"/>
          </a:fillRef>
          <a:effectRef idx="0">
            <a:schemeClr val="accent1"/>
          </a:effectRef>
          <a:fontRef idx="minor">
            <a:schemeClr val="dk1"/>
          </a:fontRef>
        </p:style>
      </p:pic>
      <p:pic>
        <p:nvPicPr>
          <p:cNvPr id="5" name="Picture 4" descr="images-1.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31035" y="284086"/>
            <a:ext cx="1749525" cy="1049715"/>
          </a:xfrm>
          <a:prstGeom prst="rect">
            <a:avLst/>
          </a:prstGeom>
        </p:spPr>
        <p:style>
          <a:lnRef idx="2">
            <a:schemeClr val="accent1"/>
          </a:lnRef>
          <a:fillRef idx="1">
            <a:schemeClr val="lt1"/>
          </a:fillRef>
          <a:effectRef idx="0">
            <a:schemeClr val="accent1"/>
          </a:effectRef>
          <a:fontRef idx="minor">
            <a:schemeClr val="dk1"/>
          </a:fontRef>
        </p:style>
      </p:pic>
      <p:pic>
        <p:nvPicPr>
          <p:cNvPr id="6" name="Picture 5"/>
          <p:cNvPicPr>
            <a:picLocks noChangeAspect="1" noChangeArrowheads="1"/>
          </p:cNvPicPr>
          <p:nvPr/>
        </p:nvPicPr>
        <p:blipFill>
          <a:blip r:embed="rId5" cstate="print"/>
          <a:srcRect/>
          <a:stretch>
            <a:fillRect/>
          </a:stretch>
        </p:blipFill>
        <p:spPr bwMode="auto">
          <a:xfrm>
            <a:off x="6895265" y="6286268"/>
            <a:ext cx="1814973" cy="320035"/>
          </a:xfrm>
          <a:prstGeom prst="rect">
            <a:avLst/>
          </a:prstGeom>
          <a:noFill/>
          <a:ln w="9525">
            <a:noFill/>
            <a:round/>
            <a:headEnd/>
            <a:tailEnd/>
          </a:ln>
        </p:spPr>
      </p:pic>
    </p:spTree>
    <p:extLst>
      <p:ext uri="{BB962C8B-B14F-4D97-AF65-F5344CB8AC3E}">
        <p14:creationId xmlns:p14="http://schemas.microsoft.com/office/powerpoint/2010/main" val="3716735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2480" y="1025770"/>
            <a:ext cx="8001520" cy="44318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Text Box 1"/>
          <p:cNvSpPr txBox="1">
            <a:spLocks noChangeArrowheads="1"/>
          </p:cNvSpPr>
          <p:nvPr/>
        </p:nvSpPr>
        <p:spPr bwMode="auto">
          <a:xfrm>
            <a:off x="1142480" y="260019"/>
            <a:ext cx="7737751" cy="680050"/>
          </a:xfrm>
          <a:prstGeom prst="rect">
            <a:avLst/>
          </a:prstGeom>
          <a:ln/>
          <a:extLst/>
        </p:spPr>
        <p:style>
          <a:lnRef idx="1">
            <a:schemeClr val="accent1"/>
          </a:lnRef>
          <a:fillRef idx="2">
            <a:schemeClr val="accent1"/>
          </a:fillRef>
          <a:effectRef idx="1">
            <a:schemeClr val="accent1"/>
          </a:effectRef>
          <a:fontRef idx="minor">
            <a:schemeClr val="dk1"/>
          </a:fontRef>
        </p:style>
        <p:txBody>
          <a:bodyPr lIns="0" tIns="0" rIns="0" bIns="0"/>
          <a:lstStyle/>
          <a:p>
            <a:pPr algn="ctr"/>
            <a:r>
              <a:rPr lang="en-GB" sz="2000" b="1" kern="1200" dirty="0" smtClean="0">
                <a:latin typeface="+mj-lt"/>
              </a:rPr>
              <a:t>Association </a:t>
            </a:r>
            <a:r>
              <a:rPr lang="en-GB" sz="2000" b="1" kern="1200" dirty="0">
                <a:latin typeface="+mj-lt"/>
              </a:rPr>
              <a:t>between precipitation and </a:t>
            </a:r>
            <a:r>
              <a:rPr lang="en-GB" sz="2000" b="1" kern="1200" dirty="0" smtClean="0">
                <a:latin typeface="+mj-lt"/>
              </a:rPr>
              <a:t>waterborne </a:t>
            </a:r>
            <a:r>
              <a:rPr lang="en-GB" sz="2000" b="1" kern="1200" dirty="0">
                <a:latin typeface="+mj-lt"/>
              </a:rPr>
              <a:t>disease </a:t>
            </a:r>
            <a:r>
              <a:rPr lang="en-GB" sz="2000" b="1" kern="1200" dirty="0" smtClean="0">
                <a:latin typeface="+mj-lt"/>
              </a:rPr>
              <a:t>outbreaks/</a:t>
            </a:r>
            <a:r>
              <a:rPr lang="en-GB" sz="2000" b="1" dirty="0" smtClean="0">
                <a:latin typeface="+mj-lt"/>
              </a:rPr>
              <a:t>Toxigenic E. Coli</a:t>
            </a:r>
            <a:r>
              <a:rPr lang="en-GB" sz="2000" b="1" kern="1200" dirty="0" smtClean="0">
                <a:latin typeface="+mj-lt"/>
              </a:rPr>
              <a:t> </a:t>
            </a:r>
            <a:endParaRPr lang="en-GB" sz="2000" b="1" kern="1200" dirty="0">
              <a:latin typeface="+mj-lt"/>
            </a:endParaRPr>
          </a:p>
        </p:txBody>
      </p:sp>
      <p:sp>
        <p:nvSpPr>
          <p:cNvPr id="5" name="Text Box 4"/>
          <p:cNvSpPr txBox="1">
            <a:spLocks noChangeArrowheads="1"/>
          </p:cNvSpPr>
          <p:nvPr/>
        </p:nvSpPr>
        <p:spPr bwMode="auto">
          <a:xfrm>
            <a:off x="1142480" y="6460725"/>
            <a:ext cx="4319588" cy="255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r>
              <a:rPr lang="en-GB" sz="1200" b="1" kern="1200" dirty="0">
                <a:latin typeface="Arial" charset="0"/>
              </a:rPr>
              <a:t>Amy Greer, PhD et al. CMAJ 2008;178:715-722</a:t>
            </a:r>
          </a:p>
        </p:txBody>
      </p:sp>
      <p:pic>
        <p:nvPicPr>
          <p:cNvPr id="6" name="Picture 2"/>
          <p:cNvPicPr>
            <a:picLocks noChangeAspect="1" noChangeArrowheads="1"/>
          </p:cNvPicPr>
          <p:nvPr/>
        </p:nvPicPr>
        <p:blipFill>
          <a:blip r:embed="rId4" cstate="print"/>
          <a:srcRect/>
          <a:stretch>
            <a:fillRect/>
          </a:stretch>
        </p:blipFill>
        <p:spPr bwMode="auto">
          <a:xfrm>
            <a:off x="7280199" y="6375482"/>
            <a:ext cx="1478981" cy="340830"/>
          </a:xfrm>
          <a:prstGeom prst="rect">
            <a:avLst/>
          </a:prstGeom>
          <a:noFill/>
          <a:ln w="9525">
            <a:noFill/>
            <a:round/>
            <a:headEnd/>
            <a:tailEnd/>
          </a:ln>
        </p:spPr>
      </p:pic>
    </p:spTree>
    <p:extLst>
      <p:ext uri="{BB962C8B-B14F-4D97-AF65-F5344CB8AC3E}">
        <p14:creationId xmlns:p14="http://schemas.microsoft.com/office/powerpoint/2010/main" val="58258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326" y="390027"/>
            <a:ext cx="5884344" cy="752207"/>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b="1" dirty="0" smtClean="0">
                <a:solidFill>
                  <a:srgbClr val="000000"/>
                </a:solidFill>
              </a:rPr>
              <a:t>Bacteria: Vibrio Species &amp; Legionella</a:t>
            </a:r>
            <a:endParaRPr lang="en-US" sz="2800" b="1" dirty="0">
              <a:solidFill>
                <a:srgbClr val="000000"/>
              </a:solidFill>
            </a:endParaRPr>
          </a:p>
        </p:txBody>
      </p:sp>
      <p:sp>
        <p:nvSpPr>
          <p:cNvPr id="3" name="Content Placeholder 2"/>
          <p:cNvSpPr>
            <a:spLocks noGrp="1"/>
          </p:cNvSpPr>
          <p:nvPr>
            <p:ph idx="1"/>
          </p:nvPr>
        </p:nvSpPr>
        <p:spPr>
          <a:xfrm>
            <a:off x="1192380" y="1447800"/>
            <a:ext cx="7741308" cy="4800600"/>
          </a:xfrm>
        </p:spPr>
        <p:txBody>
          <a:bodyPr>
            <a:normAutofit/>
          </a:bodyPr>
          <a:lstStyle/>
          <a:p>
            <a:r>
              <a:rPr lang="en-US" sz="2000" b="1" dirty="0" smtClean="0">
                <a:solidFill>
                  <a:srgbClr val="3891A7"/>
                </a:solidFill>
              </a:rPr>
              <a:t>Vibrio</a:t>
            </a:r>
            <a:r>
              <a:rPr lang="en-US" sz="2000" dirty="0" smtClean="0"/>
              <a:t> is strongly influenced by climate-both fresh and marine waters</a:t>
            </a:r>
          </a:p>
          <a:p>
            <a:r>
              <a:rPr lang="en-US" sz="2000" b="1" dirty="0" smtClean="0">
                <a:solidFill>
                  <a:srgbClr val="3891A7"/>
                </a:solidFill>
              </a:rPr>
              <a:t>V. Cholera </a:t>
            </a:r>
            <a:r>
              <a:rPr lang="en-US" sz="2000" dirty="0" smtClean="0"/>
              <a:t>causes estimated 3-5 million cases and 100,000-120,000 deaths yearly world-wide. Young children in endemic areas most affected.</a:t>
            </a:r>
          </a:p>
          <a:p>
            <a:r>
              <a:rPr lang="en-US" sz="2000" dirty="0" smtClean="0"/>
              <a:t>Virulent </a:t>
            </a:r>
            <a:r>
              <a:rPr lang="en-US" sz="2000" u="sng" dirty="0" smtClean="0"/>
              <a:t>V. </a:t>
            </a:r>
            <a:r>
              <a:rPr lang="en-US" sz="2000" u="sng" dirty="0" err="1" smtClean="0"/>
              <a:t>parahaemolyticus</a:t>
            </a:r>
            <a:r>
              <a:rPr lang="en-US" sz="2000" u="sng" dirty="0" smtClean="0"/>
              <a:t> </a:t>
            </a:r>
            <a:r>
              <a:rPr lang="en-US" sz="2000" dirty="0" smtClean="0"/>
              <a:t>strain found in Maryland shellfish &amp; Alaskan oysters in Price William Sound (furthest north) -big public health concern.</a:t>
            </a:r>
          </a:p>
          <a:p>
            <a:r>
              <a:rPr lang="en-US" sz="2000" dirty="0" smtClean="0"/>
              <a:t>Climate warming can increase pathogen development and survival rates, disease transmission and host vulnerability.</a:t>
            </a:r>
          </a:p>
          <a:p>
            <a:pPr marL="82296" indent="0">
              <a:buNone/>
            </a:pPr>
            <a:endParaRPr lang="en-US" sz="2000" dirty="0" smtClean="0"/>
          </a:p>
          <a:p>
            <a:r>
              <a:rPr lang="en-US" sz="2000" b="1" dirty="0" smtClean="0">
                <a:solidFill>
                  <a:srgbClr val="3891A7"/>
                </a:solidFill>
              </a:rPr>
              <a:t>Legionella</a:t>
            </a:r>
            <a:r>
              <a:rPr lang="en-US" sz="2000" dirty="0" smtClean="0"/>
              <a:t> (Legionnaire’s Disease)-respiratory</a:t>
            </a:r>
            <a:r>
              <a:rPr lang="en-US" sz="2000" dirty="0"/>
              <a:t> </a:t>
            </a:r>
            <a:r>
              <a:rPr lang="en-US" sz="2000" dirty="0" smtClean="0"/>
              <a:t>illness transmitted solely by water. Warm water and perhaps other factors, like association with amoebas, influence the potential to colonize water systems. </a:t>
            </a:r>
          </a:p>
        </p:txBody>
      </p:sp>
      <p:pic>
        <p:nvPicPr>
          <p:cNvPr id="4" name="Picture 3"/>
          <p:cNvPicPr>
            <a:picLocks noChangeAspect="1"/>
          </p:cNvPicPr>
          <p:nvPr/>
        </p:nvPicPr>
        <p:blipFill>
          <a:blip r:embed="rId3"/>
          <a:stretch>
            <a:fillRect/>
          </a:stretch>
        </p:blipFill>
        <p:spPr>
          <a:xfrm>
            <a:off x="1435608" y="276112"/>
            <a:ext cx="1386014" cy="1034891"/>
          </a:xfrm>
          <a:prstGeom prst="rect">
            <a:avLst/>
          </a:prstGeom>
        </p:spPr>
      </p:pic>
      <p:pic>
        <p:nvPicPr>
          <p:cNvPr id="6" name="Picture 5"/>
          <p:cNvPicPr>
            <a:picLocks noChangeAspect="1" noChangeArrowheads="1"/>
          </p:cNvPicPr>
          <p:nvPr/>
        </p:nvPicPr>
        <p:blipFill>
          <a:blip r:embed="rId4" cstate="print"/>
          <a:srcRect/>
          <a:stretch>
            <a:fillRect/>
          </a:stretch>
        </p:blipFill>
        <p:spPr bwMode="auto">
          <a:xfrm>
            <a:off x="6895265" y="6286268"/>
            <a:ext cx="1814973" cy="320035"/>
          </a:xfrm>
          <a:prstGeom prst="rect">
            <a:avLst/>
          </a:prstGeom>
          <a:noFill/>
          <a:ln w="9525">
            <a:noFill/>
            <a:round/>
            <a:headEnd/>
            <a:tailEnd/>
          </a:ln>
        </p:spPr>
      </p:pic>
    </p:spTree>
    <p:extLst>
      <p:ext uri="{BB962C8B-B14F-4D97-AF65-F5344CB8AC3E}">
        <p14:creationId xmlns:p14="http://schemas.microsoft.com/office/powerpoint/2010/main" val="328077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998" y="320022"/>
            <a:ext cx="3234520" cy="580044"/>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b="1" dirty="0">
                <a:solidFill>
                  <a:srgbClr val="000000"/>
                </a:solidFill>
              </a:rPr>
              <a:t>Parasitic Disease</a:t>
            </a:r>
            <a:endParaRPr lang="en-US" sz="2800" dirty="0">
              <a:solidFill>
                <a:srgbClr val="000000"/>
              </a:solidFill>
            </a:endParaRPr>
          </a:p>
        </p:txBody>
      </p:sp>
      <p:sp>
        <p:nvSpPr>
          <p:cNvPr id="3" name="Content Placeholder 2"/>
          <p:cNvSpPr>
            <a:spLocks noGrp="1"/>
          </p:cNvSpPr>
          <p:nvPr>
            <p:ph idx="1"/>
          </p:nvPr>
        </p:nvSpPr>
        <p:spPr>
          <a:xfrm>
            <a:off x="1005596" y="1225478"/>
            <a:ext cx="7932403" cy="4800600"/>
          </a:xfrm>
        </p:spPr>
        <p:txBody>
          <a:bodyPr>
            <a:normAutofit fontScale="92500" lnSpcReduction="10000"/>
          </a:bodyPr>
          <a:lstStyle/>
          <a:p>
            <a:r>
              <a:rPr lang="en-US" sz="2000" b="1" dirty="0">
                <a:solidFill>
                  <a:srgbClr val="3891A7"/>
                </a:solidFill>
              </a:rPr>
              <a:t>Cryptosporidium</a:t>
            </a:r>
            <a:r>
              <a:rPr lang="en-US" sz="2000" dirty="0"/>
              <a:t>-2,000-3,000 cases annually in the U.S</a:t>
            </a:r>
            <a:r>
              <a:rPr lang="en-US" sz="2000" dirty="0" smtClean="0"/>
              <a:t>.-  through livestock waste &amp; contaminated water</a:t>
            </a:r>
          </a:p>
          <a:p>
            <a:r>
              <a:rPr lang="en-US" sz="2000" dirty="0" smtClean="0"/>
              <a:t>Cryptosporidium oocytes detected in 65% to 97% of surface waters tested in the U.S. </a:t>
            </a:r>
          </a:p>
          <a:p>
            <a:r>
              <a:rPr lang="en-US" sz="2000" dirty="0" smtClean="0"/>
              <a:t>Common disinfectants, like chlorination is ineffective</a:t>
            </a:r>
          </a:p>
          <a:p>
            <a:r>
              <a:rPr lang="en-US" sz="2000" dirty="0" smtClean="0"/>
              <a:t>1993 outbreak in Milwaukee was the largest outbreak ever documented in the U.S. with 400,000 cases and 100 deaths. </a:t>
            </a:r>
          </a:p>
          <a:p>
            <a:r>
              <a:rPr lang="en-US" sz="2000" dirty="0" smtClean="0"/>
              <a:t>In 1997, 2,566 cases were reported from 45 states</a:t>
            </a:r>
          </a:p>
          <a:p>
            <a:endParaRPr lang="en-US" sz="2000" dirty="0" smtClean="0"/>
          </a:p>
          <a:p>
            <a:r>
              <a:rPr lang="en-US" sz="2000" b="1" dirty="0" smtClean="0">
                <a:solidFill>
                  <a:srgbClr val="3891A7"/>
                </a:solidFill>
              </a:rPr>
              <a:t>Giardia </a:t>
            </a:r>
            <a:r>
              <a:rPr lang="en-US" sz="2000" b="1" dirty="0" err="1" smtClean="0">
                <a:solidFill>
                  <a:srgbClr val="3891A7"/>
                </a:solidFill>
              </a:rPr>
              <a:t>lamblia</a:t>
            </a:r>
            <a:r>
              <a:rPr lang="en-US" sz="2000" dirty="0" smtClean="0"/>
              <a:t>-second most common parasite in the U.S.</a:t>
            </a:r>
          </a:p>
          <a:p>
            <a:r>
              <a:rPr lang="en-US" sz="2000" dirty="0" smtClean="0"/>
              <a:t>Cyst found in raw surface water from animal and human feces</a:t>
            </a:r>
          </a:p>
          <a:p>
            <a:r>
              <a:rPr lang="en-US" sz="2000" dirty="0" smtClean="0"/>
              <a:t>39% of filtered drinking water found Giardia (17%) and Crypto (27%)</a:t>
            </a:r>
          </a:p>
          <a:p>
            <a:endParaRPr lang="en-US" sz="2000" dirty="0"/>
          </a:p>
          <a:p>
            <a:r>
              <a:rPr lang="en-US" sz="2000" b="1" dirty="0" err="1" smtClean="0">
                <a:solidFill>
                  <a:schemeClr val="accent1"/>
                </a:solidFill>
              </a:rPr>
              <a:t>Cyclospora</a:t>
            </a:r>
            <a:r>
              <a:rPr lang="en-US" sz="2000" dirty="0" smtClean="0"/>
              <a:t>-often associated with fresh produce from contaminated water-Big outbreak in 2013 from salad bar/cilantro in TX, NE and IA.</a:t>
            </a:r>
          </a:p>
          <a:p>
            <a:endParaRPr lang="en-US" sz="2000" dirty="0"/>
          </a:p>
        </p:txBody>
      </p:sp>
      <p:pic>
        <p:nvPicPr>
          <p:cNvPr id="4" name="Picture 3"/>
          <p:cNvPicPr>
            <a:picLocks noChangeAspect="1" noChangeArrowheads="1"/>
          </p:cNvPicPr>
          <p:nvPr/>
        </p:nvPicPr>
        <p:blipFill>
          <a:blip r:embed="rId3" cstate="print"/>
          <a:srcRect/>
          <a:stretch>
            <a:fillRect/>
          </a:stretch>
        </p:blipFill>
        <p:spPr bwMode="auto">
          <a:xfrm>
            <a:off x="6895265" y="6286268"/>
            <a:ext cx="1814973" cy="320035"/>
          </a:xfrm>
          <a:prstGeom prst="rect">
            <a:avLst/>
          </a:prstGeom>
          <a:noFill/>
          <a:ln w="9525">
            <a:noFill/>
            <a:round/>
            <a:headEnd/>
            <a:tailEnd/>
          </a:ln>
        </p:spPr>
      </p:pic>
      <p:pic>
        <p:nvPicPr>
          <p:cNvPr id="5" name="Picture 4"/>
          <p:cNvPicPr>
            <a:picLocks noChangeAspect="1"/>
          </p:cNvPicPr>
          <p:nvPr/>
        </p:nvPicPr>
        <p:blipFill>
          <a:blip r:embed="rId4"/>
          <a:stretch>
            <a:fillRect/>
          </a:stretch>
        </p:blipFill>
        <p:spPr>
          <a:xfrm>
            <a:off x="7650815" y="3313226"/>
            <a:ext cx="1193104" cy="1255899"/>
          </a:xfrm>
          <a:prstGeom prst="rect">
            <a:avLst/>
          </a:prstGeom>
        </p:spPr>
      </p:pic>
      <p:pic>
        <p:nvPicPr>
          <p:cNvPr id="6" name="Picture 5"/>
          <p:cNvPicPr>
            <a:picLocks noChangeAspect="1"/>
          </p:cNvPicPr>
          <p:nvPr/>
        </p:nvPicPr>
        <p:blipFill>
          <a:blip r:embed="rId5"/>
          <a:stretch>
            <a:fillRect/>
          </a:stretch>
        </p:blipFill>
        <p:spPr>
          <a:xfrm>
            <a:off x="1631936" y="243636"/>
            <a:ext cx="1208831" cy="905456"/>
          </a:xfrm>
          <a:prstGeom prst="rect">
            <a:avLst/>
          </a:prstGeom>
        </p:spPr>
      </p:pic>
      <p:pic>
        <p:nvPicPr>
          <p:cNvPr id="7" name="Picture 6"/>
          <p:cNvPicPr>
            <a:picLocks noChangeAspect="1"/>
          </p:cNvPicPr>
          <p:nvPr/>
        </p:nvPicPr>
        <p:blipFill>
          <a:blip r:embed="rId6"/>
          <a:stretch>
            <a:fillRect/>
          </a:stretch>
        </p:blipFill>
        <p:spPr>
          <a:xfrm>
            <a:off x="7414021" y="200267"/>
            <a:ext cx="883147" cy="883147"/>
          </a:xfrm>
          <a:prstGeom prst="rect">
            <a:avLst/>
          </a:prstGeom>
        </p:spPr>
      </p:pic>
    </p:spTree>
    <p:extLst>
      <p:ext uri="{BB962C8B-B14F-4D97-AF65-F5344CB8AC3E}">
        <p14:creationId xmlns:p14="http://schemas.microsoft.com/office/powerpoint/2010/main" val="2201155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6117</TotalTime>
  <Words>1652</Words>
  <Application>Microsoft Office PowerPoint</Application>
  <PresentationFormat>On-screen Show (4:3)</PresentationFormat>
  <Paragraphs>185</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Gill Sans MT</vt:lpstr>
      <vt:lpstr>msgothic</vt:lpstr>
      <vt:lpstr>Verdana</vt:lpstr>
      <vt:lpstr>Wingdings</vt:lpstr>
      <vt:lpstr>Wingdings 2</vt:lpstr>
      <vt:lpstr>Solstice</vt:lpstr>
      <vt:lpstr>Lynn Ringenberg, MD, FAAP PSR, President Professor Pediatrics University of South Florida Tampa, FL</vt:lpstr>
      <vt:lpstr>PowerPoint Presentation</vt:lpstr>
      <vt:lpstr>PowerPoint Presentation</vt:lpstr>
      <vt:lpstr>PowerPoint Presentation</vt:lpstr>
      <vt:lpstr>Climate Change &amp; Diarrhea</vt:lpstr>
      <vt:lpstr>Bacterial Contamination</vt:lpstr>
      <vt:lpstr>PowerPoint Presentation</vt:lpstr>
      <vt:lpstr>Bacteria: Vibrio Species &amp; Legionella</vt:lpstr>
      <vt:lpstr>Parasitic Disease</vt:lpstr>
      <vt:lpstr>Viral, Fungal &amp; HAB Diseases</vt:lpstr>
      <vt:lpstr>PowerPoint Presentation</vt:lpstr>
      <vt:lpstr>PowerPoint Presentation</vt:lpstr>
      <vt:lpstr>Prevention: Waterborne Disease</vt:lpstr>
      <vt:lpstr>References: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Ringenberg</dc:creator>
  <cp:lastModifiedBy>Microsoft account</cp:lastModifiedBy>
  <cp:revision>75</cp:revision>
  <dcterms:created xsi:type="dcterms:W3CDTF">2015-08-02T00:06:03Z</dcterms:created>
  <dcterms:modified xsi:type="dcterms:W3CDTF">2015-09-18T18:43:10Z</dcterms:modified>
</cp:coreProperties>
</file>