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8"/>
  </p:notesMasterIdLst>
  <p:sldIdLst>
    <p:sldId id="258" r:id="rId3"/>
    <p:sldId id="304" r:id="rId4"/>
    <p:sldId id="286" r:id="rId5"/>
    <p:sldId id="287" r:id="rId6"/>
    <p:sldId id="288" r:id="rId7"/>
    <p:sldId id="289" r:id="rId8"/>
    <p:sldId id="292" r:id="rId9"/>
    <p:sldId id="302" r:id="rId10"/>
    <p:sldId id="293" r:id="rId11"/>
    <p:sldId id="294" r:id="rId12"/>
    <p:sldId id="300" r:id="rId13"/>
    <p:sldId id="303" r:id="rId14"/>
    <p:sldId id="291" r:id="rId15"/>
    <p:sldId id="295"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amm, Paul J. (CDC/ONDIEH/NCEH)" initials="SPJ(" lastIdx="0" clrIdx="0">
    <p:extLst>
      <p:ext uri="{19B8F6BF-5375-455C-9EA6-DF929625EA0E}">
        <p15:presenceInfo xmlns:p15="http://schemas.microsoft.com/office/powerpoint/2012/main" userId="S-1-5-21-1207783550-2075000910-922709458-258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4" autoAdjust="0"/>
    <p:restoredTop sz="85993" autoAdjust="0"/>
  </p:normalViewPr>
  <p:slideViewPr>
    <p:cSldViewPr>
      <p:cViewPr varScale="1">
        <p:scale>
          <a:sx n="74" d="100"/>
          <a:sy n="74" d="100"/>
        </p:scale>
        <p:origin x="1569"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Earlier</c:v>
                </c:pt>
              </c:strCache>
            </c:strRef>
          </c:tx>
          <c:spPr>
            <a:solidFill>
              <a:schemeClr val="accent2">
                <a:lumMod val="75000"/>
              </a:schemeClr>
            </a:solidFill>
            <a:ln>
              <a:noFill/>
            </a:ln>
            <a:effectLst/>
          </c:spPr>
          <c:invertIfNegative val="0"/>
          <c:dLbls>
            <c:dLbl>
              <c:idx val="0"/>
              <c:layout>
                <c:manualLayout>
                  <c:x val="1.4880952380952244E-3"/>
                  <c:y val="7.2580645161290314E-2"/>
                </c:manualLayout>
              </c:layout>
              <c:tx>
                <c:rich>
                  <a:bodyPr/>
                  <a:lstStyle/>
                  <a:p>
                    <a:r>
                      <a:rPr lang="en-US" sz="1800" b="1" dirty="0">
                        <a:solidFill>
                          <a:schemeClr val="bg2"/>
                        </a:solidFill>
                      </a:rPr>
                      <a:t>62%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3F-4562-9EFE-8C92B210EC04}"/>
                </c:ext>
              </c:extLst>
            </c:dLbl>
            <c:dLbl>
              <c:idx val="1"/>
              <c:layout>
                <c:manualLayout>
                  <c:x val="-2.9761904761905307E-3"/>
                  <c:y val="7.2580645161290328E-2"/>
                </c:manualLayout>
              </c:layout>
              <c:tx>
                <c:rich>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mn-lt"/>
                        <a:ea typeface="+mn-ea"/>
                        <a:cs typeface="+mn-cs"/>
                      </a:defRPr>
                    </a:pPr>
                    <a:r>
                      <a:rPr lang="en-US" dirty="0"/>
                      <a:t>38%</a:t>
                    </a:r>
                  </a:p>
                </c:rich>
              </c:tx>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3F-4562-9EFE-8C92B210EC04}"/>
                </c:ext>
              </c:extLst>
            </c:dLbl>
            <c:dLbl>
              <c:idx val="2"/>
              <c:layout>
                <c:manualLayout>
                  <c:x val="-1.0912572349731422E-16"/>
                  <c:y val="9.1330750994835327E-2"/>
                </c:manualLayout>
              </c:layout>
              <c:tx>
                <c:rich>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EEECE1"/>
                        </a:solidFill>
                        <a:latin typeface="+mn-lt"/>
                        <a:ea typeface="+mn-ea"/>
                        <a:cs typeface="+mn-cs"/>
                      </a:defRPr>
                    </a:pPr>
                    <a:r>
                      <a:rPr lang="en-US" sz="1800" b="1" i="0" u="none" strike="noStrike" kern="1200" baseline="0" dirty="0">
                        <a:solidFill>
                          <a:srgbClr val="EEECE1"/>
                        </a:solidFill>
                        <a:latin typeface="+mn-lt"/>
                        <a:ea typeface="+mn-ea"/>
                        <a:cs typeface="+mn-cs"/>
                      </a:rPr>
                      <a:t>47%</a:t>
                    </a:r>
                  </a:p>
                </c:rich>
              </c:tx>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EEECE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3F-4562-9EFE-8C92B210EC04}"/>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 Date</c:v>
                </c:pt>
                <c:pt idx="1">
                  <c:v>End Date</c:v>
                </c:pt>
                <c:pt idx="2">
                  <c:v>Peak Date</c:v>
                </c:pt>
              </c:strCache>
            </c:strRef>
          </c:cat>
          <c:val>
            <c:numRef>
              <c:f>Sheet1!$B$2:$B$4</c:f>
              <c:numCache>
                <c:formatCode>General</c:formatCode>
                <c:ptCount val="3"/>
                <c:pt idx="0">
                  <c:v>62</c:v>
                </c:pt>
                <c:pt idx="1">
                  <c:v>38</c:v>
                </c:pt>
                <c:pt idx="2">
                  <c:v>47</c:v>
                </c:pt>
              </c:numCache>
            </c:numRef>
          </c:val>
          <c:extLst>
            <c:ext xmlns:c16="http://schemas.microsoft.com/office/drawing/2014/chart" uri="{C3380CC4-5D6E-409C-BE32-E72D297353CC}">
              <c16:uniqueId val="{00000003-7C3F-4562-9EFE-8C92B210EC04}"/>
            </c:ext>
          </c:extLst>
        </c:ser>
        <c:ser>
          <c:idx val="1"/>
          <c:order val="1"/>
          <c:tx>
            <c:strRef>
              <c:f>Sheet1!$C$1</c:f>
              <c:strCache>
                <c:ptCount val="1"/>
                <c:pt idx="0">
                  <c:v>Later</c:v>
                </c:pt>
              </c:strCache>
            </c:strRef>
          </c:tx>
          <c:spPr>
            <a:solidFill>
              <a:srgbClr val="0F56DC"/>
            </a:solidFill>
            <a:ln>
              <a:noFill/>
            </a:ln>
            <a:effectLst/>
          </c:spPr>
          <c:invertIfNegative val="0"/>
          <c:dLbls>
            <c:dLbl>
              <c:idx val="0"/>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3F-4562-9EFE-8C92B210EC04}"/>
                </c:ext>
              </c:extLst>
            </c:dLbl>
            <c:dLbl>
              <c:idx val="1"/>
              <c:layout>
                <c:manualLayout>
                  <c:x val="0"/>
                  <c:y val="8.3333333333333329E-2"/>
                </c:manualLayout>
              </c:layout>
              <c:tx>
                <c:rich>
                  <a:bodyPr/>
                  <a:lstStyle/>
                  <a:p>
                    <a:r>
                      <a:rPr lang="en-US" dirty="0"/>
                      <a:t>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3F-4562-9EFE-8C92B210EC04}"/>
                </c:ext>
              </c:extLst>
            </c:dLbl>
            <c:dLbl>
              <c:idx val="2"/>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3F-4562-9EFE-8C92B210EC04}"/>
                </c:ext>
              </c:extLst>
            </c:dLbl>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 Date</c:v>
                </c:pt>
                <c:pt idx="1">
                  <c:v>End Date</c:v>
                </c:pt>
                <c:pt idx="2">
                  <c:v>Peak Date</c:v>
                </c:pt>
              </c:strCache>
            </c:strRef>
          </c:cat>
          <c:val>
            <c:numRef>
              <c:f>Sheet1!$C$2:$C$4</c:f>
              <c:numCache>
                <c:formatCode>General</c:formatCode>
                <c:ptCount val="3"/>
                <c:pt idx="0">
                  <c:v>26</c:v>
                </c:pt>
                <c:pt idx="1">
                  <c:v>45</c:v>
                </c:pt>
                <c:pt idx="2">
                  <c:v>27</c:v>
                </c:pt>
              </c:numCache>
            </c:numRef>
          </c:val>
          <c:extLst>
            <c:ext xmlns:c16="http://schemas.microsoft.com/office/drawing/2014/chart" uri="{C3380CC4-5D6E-409C-BE32-E72D297353CC}">
              <c16:uniqueId val="{00000007-7C3F-4562-9EFE-8C92B210EC04}"/>
            </c:ext>
          </c:extLst>
        </c:ser>
        <c:ser>
          <c:idx val="2"/>
          <c:order val="2"/>
          <c:tx>
            <c:strRef>
              <c:f>Sheet1!$D$1</c:f>
              <c:strCache>
                <c:ptCount val="1"/>
                <c:pt idx="0">
                  <c:v>No Change</c:v>
                </c:pt>
              </c:strCache>
            </c:strRef>
          </c:tx>
          <c:spPr>
            <a:solidFill>
              <a:schemeClr val="bg1">
                <a:lumMod val="75000"/>
              </a:schemeClr>
            </a:solidFill>
            <a:ln>
              <a:noFill/>
            </a:ln>
            <a:effectLst/>
          </c:spPr>
          <c:invertIfNegative val="0"/>
          <c:dLbls>
            <c:dLbl>
              <c:idx val="0"/>
              <c:tx>
                <c:rich>
                  <a:bodyPr rot="0" spcFirstLastPara="1" vertOverflow="ellipsis" vert="horz" wrap="square" lIns="38100" tIns="19050" rIns="38100" bIns="19050" anchor="ctr" anchorCtr="0">
                    <a:spAutoFit/>
                  </a:bodyPr>
                  <a:lstStyle/>
                  <a:p>
                    <a:pPr algn="ctr" rtl="0">
                      <a:defRPr lang="en-US" sz="1800" b="1" i="0" u="none" strike="noStrike" kern="1200" baseline="0">
                        <a:solidFill>
                          <a:srgbClr val="000000"/>
                        </a:solidFill>
                        <a:latin typeface="+mn-lt"/>
                        <a:ea typeface="+mn-ea"/>
                        <a:cs typeface="+mn-cs"/>
                      </a:defRPr>
                    </a:pPr>
                    <a:r>
                      <a:rPr lang="en-US" dirty="0">
                        <a:solidFill>
                          <a:srgbClr val="000000"/>
                        </a:solidFill>
                      </a:rPr>
                      <a:t>12%</a:t>
                    </a:r>
                  </a:p>
                </c:rich>
              </c:tx>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3F-4562-9EFE-8C92B210EC04}"/>
                </c:ext>
              </c:extLst>
            </c:dLbl>
            <c:dLbl>
              <c:idx val="1"/>
              <c:tx>
                <c:rich>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000000"/>
                        </a:solidFill>
                        <a:latin typeface="+mn-lt"/>
                        <a:ea typeface="+mn-ea"/>
                        <a:cs typeface="+mn-cs"/>
                      </a:defRPr>
                    </a:pPr>
                    <a:r>
                      <a:rPr lang="en-US" sz="1800" b="1" i="0" u="none" strike="noStrike" kern="1200" baseline="0" dirty="0">
                        <a:solidFill>
                          <a:srgbClr val="000000"/>
                        </a:solidFill>
                        <a:latin typeface="+mn-lt"/>
                        <a:ea typeface="+mn-ea"/>
                        <a:cs typeface="+mn-cs"/>
                      </a:rPr>
                      <a:t>18%</a:t>
                    </a:r>
                  </a:p>
                </c:rich>
              </c:tx>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000000"/>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3F-4562-9EFE-8C92B210EC04}"/>
                </c:ext>
              </c:extLst>
            </c:dLbl>
            <c:dLbl>
              <c:idx val="2"/>
              <c:tx>
                <c:rich>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000000"/>
                        </a:solidFill>
                        <a:latin typeface="+mn-lt"/>
                        <a:ea typeface="+mn-ea"/>
                        <a:cs typeface="+mn-cs"/>
                      </a:defRPr>
                    </a:pPr>
                    <a:r>
                      <a:rPr lang="en-US" sz="1800" b="1" i="0" u="none" strike="noStrike" kern="1200" baseline="0" dirty="0">
                        <a:solidFill>
                          <a:srgbClr val="000000"/>
                        </a:solidFill>
                        <a:latin typeface="+mn-lt"/>
                        <a:ea typeface="+mn-ea"/>
                        <a:cs typeface="+mn-cs"/>
                      </a:rPr>
                      <a:t>26%</a:t>
                    </a:r>
                  </a:p>
                </c:rich>
              </c:tx>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smtClean="0">
                      <a:solidFill>
                        <a:srgbClr val="000000"/>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3F-4562-9EFE-8C92B210EC04}"/>
                </c:ext>
              </c:extLst>
            </c:dLbl>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 Date</c:v>
                </c:pt>
                <c:pt idx="1">
                  <c:v>End Date</c:v>
                </c:pt>
                <c:pt idx="2">
                  <c:v>Peak Date</c:v>
                </c:pt>
              </c:strCache>
            </c:strRef>
          </c:cat>
          <c:val>
            <c:numRef>
              <c:f>Sheet1!$D$2:$D$4</c:f>
              <c:numCache>
                <c:formatCode>General</c:formatCode>
                <c:ptCount val="3"/>
                <c:pt idx="0">
                  <c:v>12</c:v>
                </c:pt>
                <c:pt idx="1">
                  <c:v>18</c:v>
                </c:pt>
                <c:pt idx="2">
                  <c:v>26</c:v>
                </c:pt>
              </c:numCache>
            </c:numRef>
          </c:val>
          <c:extLst>
            <c:ext xmlns:c16="http://schemas.microsoft.com/office/drawing/2014/chart" uri="{C3380CC4-5D6E-409C-BE32-E72D297353CC}">
              <c16:uniqueId val="{0000000B-7C3F-4562-9EFE-8C92B210EC04}"/>
            </c:ext>
          </c:extLst>
        </c:ser>
        <c:dLbls>
          <c:dLblPos val="inEnd"/>
          <c:showLegendKey val="0"/>
          <c:showVal val="1"/>
          <c:showCatName val="0"/>
          <c:showSerName val="0"/>
          <c:showPercent val="0"/>
          <c:showBubbleSize val="0"/>
        </c:dLbls>
        <c:gapWidth val="150"/>
        <c:axId val="179671288"/>
        <c:axId val="179672464"/>
      </c:barChart>
      <c:catAx>
        <c:axId val="17967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9672464"/>
        <c:crosses val="autoZero"/>
        <c:auto val="1"/>
        <c:lblAlgn val="ctr"/>
        <c:lblOffset val="100"/>
        <c:noMultiLvlLbl val="0"/>
      </c:catAx>
      <c:valAx>
        <c:axId val="17967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9671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Increase</c:v>
                </c:pt>
              </c:strCache>
            </c:strRef>
          </c:tx>
          <c:spPr>
            <a:solidFill>
              <a:schemeClr val="accent2">
                <a:lumMod val="75000"/>
              </a:schemeClr>
            </a:solidFill>
            <a:ln>
              <a:noFill/>
            </a:ln>
            <a:effectLst/>
          </c:spPr>
          <c:invertIfNegative val="0"/>
          <c:dLbls>
            <c:dLbl>
              <c:idx val="0"/>
              <c:tx>
                <c:rich>
                  <a:bodyPr/>
                  <a:lstStyle/>
                  <a:p>
                    <a:r>
                      <a:rPr lang="en-US" dirty="0"/>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57-4FBF-A719-EA70A59DC10C}"/>
                </c:ext>
              </c:extLst>
            </c:dLbl>
            <c:dLbl>
              <c:idx val="1"/>
              <c:tx>
                <c:rich>
                  <a:bodyPr/>
                  <a:lstStyle/>
                  <a:p>
                    <a:r>
                      <a:rPr lang="en-US" dirty="0"/>
                      <a:t>66%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57-4FBF-A719-EA70A59DC10C}"/>
                </c:ext>
              </c:extLst>
            </c:dLbl>
            <c:dLbl>
              <c:idx val="2"/>
              <c:tx>
                <c:rich>
                  <a:bodyPr/>
                  <a:lstStyle/>
                  <a:p>
                    <a:r>
                      <a:rPr lang="en-US" dirty="0"/>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57-4FBF-A719-EA70A59DC10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Annual Pollen</c:v>
                </c:pt>
                <c:pt idx="1">
                  <c:v>Mean Daily Pollen</c:v>
                </c:pt>
                <c:pt idx="2">
                  <c:v>Peak Day Pollen</c:v>
                </c:pt>
              </c:strCache>
            </c:strRef>
          </c:cat>
          <c:val>
            <c:numRef>
              <c:f>Sheet1!$B$2:$B$4</c:f>
              <c:numCache>
                <c:formatCode>General</c:formatCode>
                <c:ptCount val="3"/>
                <c:pt idx="0">
                  <c:v>60</c:v>
                </c:pt>
                <c:pt idx="1">
                  <c:v>66</c:v>
                </c:pt>
                <c:pt idx="2">
                  <c:v>55</c:v>
                </c:pt>
              </c:numCache>
            </c:numRef>
          </c:val>
          <c:extLst>
            <c:ext xmlns:c16="http://schemas.microsoft.com/office/drawing/2014/chart" uri="{C3380CC4-5D6E-409C-BE32-E72D297353CC}">
              <c16:uniqueId val="{00000003-3C57-4FBF-A719-EA70A59DC10C}"/>
            </c:ext>
          </c:extLst>
        </c:ser>
        <c:ser>
          <c:idx val="1"/>
          <c:order val="1"/>
          <c:tx>
            <c:strRef>
              <c:f>Sheet1!$C$1</c:f>
              <c:strCache>
                <c:ptCount val="1"/>
                <c:pt idx="0">
                  <c:v>Decrease</c:v>
                </c:pt>
              </c:strCache>
            </c:strRef>
          </c:tx>
          <c:spPr>
            <a:solidFill>
              <a:srgbClr val="0F56DC"/>
            </a:solidFill>
            <a:ln>
              <a:noFill/>
            </a:ln>
            <a:effectLst/>
          </c:spPr>
          <c:invertIfNegative val="0"/>
          <c:dLbls>
            <c:dLbl>
              <c:idx val="0"/>
              <c:tx>
                <c:rich>
                  <a:bodyPr/>
                  <a:lstStyle/>
                  <a:p>
                    <a:r>
                      <a:rPr lang="en-US" dirty="0"/>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57-4FBF-A719-EA70A59DC10C}"/>
                </c:ext>
              </c:extLst>
            </c:dLbl>
            <c:dLbl>
              <c:idx val="1"/>
              <c:tx>
                <c:rich>
                  <a:bodyPr/>
                  <a:lstStyle/>
                  <a:p>
                    <a:r>
                      <a:rPr lang="en-US" dirty="0"/>
                      <a:t>31%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57-4FBF-A719-EA70A59DC10C}"/>
                </c:ext>
              </c:extLst>
            </c:dLbl>
            <c:dLbl>
              <c:idx val="2"/>
              <c:tx>
                <c:rich>
                  <a:bodyPr/>
                  <a:lstStyle/>
                  <a:p>
                    <a:r>
                      <a:rPr lang="en-US" dirty="0"/>
                      <a:t>42%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57-4FBF-A719-EA70A59DC10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Annual Pollen</c:v>
                </c:pt>
                <c:pt idx="1">
                  <c:v>Mean Daily Pollen</c:v>
                </c:pt>
                <c:pt idx="2">
                  <c:v>Peak Day Pollen</c:v>
                </c:pt>
              </c:strCache>
            </c:strRef>
          </c:cat>
          <c:val>
            <c:numRef>
              <c:f>Sheet1!$C$2:$C$4</c:f>
              <c:numCache>
                <c:formatCode>General</c:formatCode>
                <c:ptCount val="3"/>
                <c:pt idx="0">
                  <c:v>40</c:v>
                </c:pt>
                <c:pt idx="1">
                  <c:v>31</c:v>
                </c:pt>
                <c:pt idx="2">
                  <c:v>42</c:v>
                </c:pt>
              </c:numCache>
            </c:numRef>
          </c:val>
          <c:extLst>
            <c:ext xmlns:c16="http://schemas.microsoft.com/office/drawing/2014/chart" uri="{C3380CC4-5D6E-409C-BE32-E72D297353CC}">
              <c16:uniqueId val="{00000007-3C57-4FBF-A719-EA70A59DC10C}"/>
            </c:ext>
          </c:extLst>
        </c:ser>
        <c:ser>
          <c:idx val="2"/>
          <c:order val="2"/>
          <c:tx>
            <c:strRef>
              <c:f>Sheet1!$D$1</c:f>
              <c:strCache>
                <c:ptCount val="1"/>
                <c:pt idx="0">
                  <c:v>No Change</c:v>
                </c:pt>
              </c:strCache>
            </c:strRef>
          </c:tx>
          <c:spPr>
            <a:solidFill>
              <a:schemeClr val="bg1">
                <a:lumMod val="75000"/>
              </a:schemeClr>
            </a:solidFill>
            <a:ln>
              <a:noFill/>
            </a:ln>
            <a:effectLst/>
          </c:spPr>
          <c:invertIfNegative val="0"/>
          <c:dLbls>
            <c:dLbl>
              <c:idx val="0"/>
              <c:tx>
                <c:rich>
                  <a:bodyPr/>
                  <a:lstStyle/>
                  <a:p>
                    <a:r>
                      <a:rPr lang="en-US" dirty="0"/>
                      <a:t>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57-4FBF-A719-EA70A59DC10C}"/>
                </c:ext>
              </c:extLst>
            </c:dLbl>
            <c:dLbl>
              <c:idx val="1"/>
              <c:tx>
                <c:rich>
                  <a:bodyPr/>
                  <a:lstStyle/>
                  <a:p>
                    <a:r>
                      <a:rPr lang="en-US"/>
                      <a:t>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57-4FBF-A719-EA70A59DC10C}"/>
                </c:ext>
              </c:extLst>
            </c:dLbl>
            <c:dLbl>
              <c:idx val="2"/>
              <c:tx>
                <c:rich>
                  <a:bodyPr/>
                  <a:lstStyle/>
                  <a:p>
                    <a:r>
                      <a:rPr lang="en-US"/>
                      <a:t>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57-4FBF-A719-EA70A59DC10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Annual Pollen</c:v>
                </c:pt>
                <c:pt idx="1">
                  <c:v>Mean Daily Pollen</c:v>
                </c:pt>
                <c:pt idx="2">
                  <c:v>Peak Day Pollen</c:v>
                </c:pt>
              </c:strCache>
            </c:strRef>
          </c:cat>
          <c:val>
            <c:numRef>
              <c:f>Sheet1!$D$2:$D$4</c:f>
              <c:numCache>
                <c:formatCode>General</c:formatCode>
                <c:ptCount val="3"/>
                <c:pt idx="0">
                  <c:v>0</c:v>
                </c:pt>
                <c:pt idx="1">
                  <c:v>3</c:v>
                </c:pt>
                <c:pt idx="2">
                  <c:v>3</c:v>
                </c:pt>
              </c:numCache>
            </c:numRef>
          </c:val>
          <c:extLst>
            <c:ext xmlns:c16="http://schemas.microsoft.com/office/drawing/2014/chart" uri="{C3380CC4-5D6E-409C-BE32-E72D297353CC}">
              <c16:uniqueId val="{0000000B-3C57-4FBF-A719-EA70A59DC10C}"/>
            </c:ext>
          </c:extLst>
        </c:ser>
        <c:dLbls>
          <c:dLblPos val="inEnd"/>
          <c:showLegendKey val="0"/>
          <c:showVal val="1"/>
          <c:showCatName val="0"/>
          <c:showSerName val="0"/>
          <c:showPercent val="0"/>
          <c:showBubbleSize val="0"/>
        </c:dLbls>
        <c:gapWidth val="150"/>
        <c:axId val="173893200"/>
        <c:axId val="173893584"/>
      </c:barChart>
      <c:catAx>
        <c:axId val="17389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3893584"/>
        <c:crosses val="autoZero"/>
        <c:auto val="1"/>
        <c:lblAlgn val="ctr"/>
        <c:lblOffset val="100"/>
        <c:noMultiLvlLbl val="0"/>
      </c:catAx>
      <c:valAx>
        <c:axId val="17389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389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Increase</c:v>
                </c:pt>
              </c:strCache>
            </c:strRef>
          </c:tx>
          <c:spPr>
            <a:solidFill>
              <a:schemeClr val="accent2">
                <a:lumMod val="75000"/>
              </a:schemeClr>
            </a:solidFill>
            <a:ln>
              <a:noFill/>
            </a:ln>
            <a:effectLst/>
          </c:spPr>
          <c:invertIfNegative val="0"/>
          <c:cat>
            <c:strRef>
              <c:f>Sheet1!$A$2:$A$4</c:f>
              <c:strCache>
                <c:ptCount val="3"/>
                <c:pt idx="0">
                  <c:v>Start date</c:v>
                </c:pt>
                <c:pt idx="1">
                  <c:v>Mean daily pollen</c:v>
                </c:pt>
                <c:pt idx="2">
                  <c:v>Annual amount</c:v>
                </c:pt>
              </c:strCache>
            </c:strRef>
          </c:cat>
          <c:val>
            <c:numRef>
              <c:f>Sheet1!$B$2:$B$4</c:f>
              <c:numCache>
                <c:formatCode>General</c:formatCode>
                <c:ptCount val="3"/>
                <c:pt idx="0">
                  <c:v>0</c:v>
                </c:pt>
                <c:pt idx="1">
                  <c:v>4</c:v>
                </c:pt>
                <c:pt idx="2">
                  <c:v>5</c:v>
                </c:pt>
              </c:numCache>
            </c:numRef>
          </c:val>
          <c:extLst>
            <c:ext xmlns:c16="http://schemas.microsoft.com/office/drawing/2014/chart" uri="{C3380CC4-5D6E-409C-BE32-E72D297353CC}">
              <c16:uniqueId val="{00000000-DDB5-4D36-AB4E-FBD1E03AE7D9}"/>
            </c:ext>
          </c:extLst>
        </c:ser>
        <c:ser>
          <c:idx val="1"/>
          <c:order val="1"/>
          <c:tx>
            <c:strRef>
              <c:f>Sheet1!$C$1</c:f>
              <c:strCache>
                <c:ptCount val="1"/>
                <c:pt idx="0">
                  <c:v>Earlier</c:v>
                </c:pt>
              </c:strCache>
            </c:strRef>
          </c:tx>
          <c:spPr>
            <a:solidFill>
              <a:srgbClr val="0F56DC"/>
            </a:solidFill>
            <a:ln>
              <a:noFill/>
            </a:ln>
            <a:effectLst/>
          </c:spPr>
          <c:invertIfNegative val="0"/>
          <c:cat>
            <c:strRef>
              <c:f>Sheet1!$A$2:$A$4</c:f>
              <c:strCache>
                <c:ptCount val="3"/>
                <c:pt idx="0">
                  <c:v>Start date</c:v>
                </c:pt>
                <c:pt idx="1">
                  <c:v>Mean daily pollen</c:v>
                </c:pt>
                <c:pt idx="2">
                  <c:v>Annual amount</c:v>
                </c:pt>
              </c:strCache>
            </c:strRef>
          </c:cat>
          <c:val>
            <c:numRef>
              <c:f>Sheet1!$C$2:$C$4</c:f>
              <c:numCache>
                <c:formatCode>General</c:formatCode>
                <c:ptCount val="3"/>
                <c:pt idx="0">
                  <c:v>17</c:v>
                </c:pt>
                <c:pt idx="1">
                  <c:v>0</c:v>
                </c:pt>
                <c:pt idx="2">
                  <c:v>0</c:v>
                </c:pt>
              </c:numCache>
            </c:numRef>
          </c:val>
          <c:extLst>
            <c:ext xmlns:c16="http://schemas.microsoft.com/office/drawing/2014/chart" uri="{C3380CC4-5D6E-409C-BE32-E72D297353CC}">
              <c16:uniqueId val="{00000001-DDB5-4D36-AB4E-FBD1E03AE7D9}"/>
            </c:ext>
          </c:extLst>
        </c:ser>
        <c:ser>
          <c:idx val="2"/>
          <c:order val="2"/>
          <c:tx>
            <c:strRef>
              <c:f>Sheet1!$D$1</c:f>
              <c:strCache>
                <c:ptCount val="1"/>
                <c:pt idx="0">
                  <c:v>No correlation</c:v>
                </c:pt>
              </c:strCache>
            </c:strRef>
          </c:tx>
          <c:spPr>
            <a:solidFill>
              <a:srgbClr val="FFFFFF">
                <a:lumMod val="50000"/>
              </a:srgbClr>
            </a:solidFill>
            <a:ln>
              <a:noFill/>
            </a:ln>
            <a:effectLst/>
          </c:spPr>
          <c:invertIfNegative val="0"/>
          <c:cat>
            <c:strRef>
              <c:f>Sheet1!$A$2:$A$4</c:f>
              <c:strCache>
                <c:ptCount val="3"/>
                <c:pt idx="0">
                  <c:v>Start date</c:v>
                </c:pt>
                <c:pt idx="1">
                  <c:v>Mean daily pollen</c:v>
                </c:pt>
                <c:pt idx="2">
                  <c:v>Annual amount</c:v>
                </c:pt>
              </c:strCache>
            </c:strRef>
          </c:cat>
          <c:val>
            <c:numRef>
              <c:f>Sheet1!$D$2:$D$4</c:f>
              <c:numCache>
                <c:formatCode>General</c:formatCode>
                <c:ptCount val="3"/>
                <c:pt idx="0">
                  <c:v>1</c:v>
                </c:pt>
                <c:pt idx="1">
                  <c:v>3</c:v>
                </c:pt>
                <c:pt idx="2">
                  <c:v>6</c:v>
                </c:pt>
              </c:numCache>
            </c:numRef>
          </c:val>
          <c:extLst>
            <c:ext xmlns:c16="http://schemas.microsoft.com/office/drawing/2014/chart" uri="{C3380CC4-5D6E-409C-BE32-E72D297353CC}">
              <c16:uniqueId val="{00000002-DDB5-4D36-AB4E-FBD1E03AE7D9}"/>
            </c:ext>
          </c:extLst>
        </c:ser>
        <c:dLbls>
          <c:showLegendKey val="0"/>
          <c:showVal val="0"/>
          <c:showCatName val="0"/>
          <c:showSerName val="0"/>
          <c:showPercent val="0"/>
          <c:showBubbleSize val="0"/>
        </c:dLbls>
        <c:gapWidth val="150"/>
        <c:axId val="251090544"/>
        <c:axId val="251091328"/>
      </c:barChart>
      <c:catAx>
        <c:axId val="25109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1091328"/>
        <c:crosses val="autoZero"/>
        <c:auto val="1"/>
        <c:lblAlgn val="ctr"/>
        <c:lblOffset val="100"/>
        <c:noMultiLvlLbl val="0"/>
      </c:catAx>
      <c:valAx>
        <c:axId val="25109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a:t>
                </a:r>
                <a:r>
                  <a:rPr lang="en-US" sz="1400" baseline="0" dirty="0"/>
                  <a:t> analyses showing correlation</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109054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Increase</c:v>
                </c:pt>
              </c:strCache>
            </c:strRef>
          </c:tx>
          <c:spPr>
            <a:solidFill>
              <a:schemeClr val="accent2">
                <a:lumMod val="75000"/>
              </a:schemeClr>
            </a:solidFill>
            <a:ln>
              <a:noFill/>
            </a:ln>
            <a:effectLst/>
          </c:spPr>
          <c:invertIfNegative val="0"/>
          <c:cat>
            <c:strRef>
              <c:f>Sheet1!$A$2:$A$4</c:f>
              <c:strCache>
                <c:ptCount val="3"/>
                <c:pt idx="0">
                  <c:v>Season length</c:v>
                </c:pt>
                <c:pt idx="1">
                  <c:v>Annual amount</c:v>
                </c:pt>
                <c:pt idx="2">
                  <c:v>Mean daily amount</c:v>
                </c:pt>
              </c:strCache>
            </c:strRef>
          </c:cat>
          <c:val>
            <c:numRef>
              <c:f>Sheet1!$B$2:$B$4</c:f>
              <c:numCache>
                <c:formatCode>General</c:formatCode>
                <c:ptCount val="3"/>
                <c:pt idx="0">
                  <c:v>11</c:v>
                </c:pt>
                <c:pt idx="1">
                  <c:v>3</c:v>
                </c:pt>
                <c:pt idx="2">
                  <c:v>4</c:v>
                </c:pt>
              </c:numCache>
            </c:numRef>
          </c:val>
          <c:extLst>
            <c:ext xmlns:c16="http://schemas.microsoft.com/office/drawing/2014/chart" uri="{C3380CC4-5D6E-409C-BE32-E72D297353CC}">
              <c16:uniqueId val="{00000000-DDB5-4D36-AB4E-FBD1E03AE7D9}"/>
            </c:ext>
          </c:extLst>
        </c:ser>
        <c:ser>
          <c:idx val="1"/>
          <c:order val="1"/>
          <c:tx>
            <c:strRef>
              <c:f>Sheet1!$C$1</c:f>
              <c:strCache>
                <c:ptCount val="1"/>
                <c:pt idx="0">
                  <c:v>Decrease</c:v>
                </c:pt>
              </c:strCache>
            </c:strRef>
          </c:tx>
          <c:spPr>
            <a:solidFill>
              <a:srgbClr val="0F56DC"/>
            </a:solidFill>
            <a:ln>
              <a:noFill/>
            </a:ln>
            <a:effectLst/>
          </c:spPr>
          <c:invertIfNegative val="0"/>
          <c:cat>
            <c:strRef>
              <c:f>Sheet1!$A$2:$A$4</c:f>
              <c:strCache>
                <c:ptCount val="3"/>
                <c:pt idx="0">
                  <c:v>Season length</c:v>
                </c:pt>
                <c:pt idx="1">
                  <c:v>Annual amount</c:v>
                </c:pt>
                <c:pt idx="2">
                  <c:v>Mean daily amount</c:v>
                </c:pt>
              </c:strCache>
            </c:strRef>
          </c:cat>
          <c:val>
            <c:numRef>
              <c:f>Sheet1!$C$2:$C$4</c:f>
              <c:numCache>
                <c:formatCode>General</c:formatCode>
                <c:ptCount val="3"/>
                <c:pt idx="0">
                  <c:v>0</c:v>
                </c:pt>
                <c:pt idx="1">
                  <c:v>3</c:v>
                </c:pt>
                <c:pt idx="2">
                  <c:v>0</c:v>
                </c:pt>
              </c:numCache>
            </c:numRef>
          </c:val>
          <c:extLst>
            <c:ext xmlns:c16="http://schemas.microsoft.com/office/drawing/2014/chart" uri="{C3380CC4-5D6E-409C-BE32-E72D297353CC}">
              <c16:uniqueId val="{00000001-DDB5-4D36-AB4E-FBD1E03AE7D9}"/>
            </c:ext>
          </c:extLst>
        </c:ser>
        <c:ser>
          <c:idx val="2"/>
          <c:order val="2"/>
          <c:tx>
            <c:strRef>
              <c:f>Sheet1!$D$1</c:f>
              <c:strCache>
                <c:ptCount val="1"/>
                <c:pt idx="0">
                  <c:v>No correlation</c:v>
                </c:pt>
              </c:strCache>
            </c:strRef>
          </c:tx>
          <c:spPr>
            <a:solidFill>
              <a:srgbClr val="FFFFFF">
                <a:lumMod val="50000"/>
              </a:srgbClr>
            </a:solidFill>
            <a:ln>
              <a:noFill/>
            </a:ln>
            <a:effectLst/>
          </c:spPr>
          <c:invertIfNegative val="0"/>
          <c:cat>
            <c:strRef>
              <c:f>Sheet1!$A$2:$A$4</c:f>
              <c:strCache>
                <c:ptCount val="3"/>
                <c:pt idx="0">
                  <c:v>Season length</c:v>
                </c:pt>
                <c:pt idx="1">
                  <c:v>Annual amount</c:v>
                </c:pt>
                <c:pt idx="2">
                  <c:v>Mean daily amount</c:v>
                </c:pt>
              </c:strCache>
            </c:strRef>
          </c:cat>
          <c:val>
            <c:numRef>
              <c:f>Sheet1!$D$2:$D$4</c:f>
              <c:numCache>
                <c:formatCode>General</c:formatCode>
                <c:ptCount val="3"/>
                <c:pt idx="0">
                  <c:v>1</c:v>
                </c:pt>
                <c:pt idx="1">
                  <c:v>0</c:v>
                </c:pt>
                <c:pt idx="2">
                  <c:v>0</c:v>
                </c:pt>
              </c:numCache>
            </c:numRef>
          </c:val>
          <c:extLst>
            <c:ext xmlns:c16="http://schemas.microsoft.com/office/drawing/2014/chart" uri="{C3380CC4-5D6E-409C-BE32-E72D297353CC}">
              <c16:uniqueId val="{00000002-DDB5-4D36-AB4E-FBD1E03AE7D9}"/>
            </c:ext>
          </c:extLst>
        </c:ser>
        <c:dLbls>
          <c:showLegendKey val="0"/>
          <c:showVal val="0"/>
          <c:showCatName val="0"/>
          <c:showSerName val="0"/>
          <c:showPercent val="0"/>
          <c:showBubbleSize val="0"/>
        </c:dLbls>
        <c:gapWidth val="150"/>
        <c:axId val="251090544"/>
        <c:axId val="251091328"/>
      </c:barChart>
      <c:catAx>
        <c:axId val="25109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1091328"/>
        <c:crosses val="autoZero"/>
        <c:auto val="1"/>
        <c:lblAlgn val="ctr"/>
        <c:lblOffset val="100"/>
        <c:noMultiLvlLbl val="0"/>
      </c:catAx>
      <c:valAx>
        <c:axId val="25109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a:t>
                </a:r>
                <a:r>
                  <a:rPr lang="en-US" sz="1400" baseline="0" dirty="0"/>
                  <a:t> analyses showing correlation</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109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182D9-62EE-40EB-BAC1-C63EC2DC35EB}" type="datetimeFigureOut">
              <a:rPr lang="en-US" smtClean="0"/>
              <a:t>11/14/2017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0758B-844B-4A52-A132-FBCBA5E151C9}" type="slidenum">
              <a:rPr lang="en-US" smtClean="0"/>
              <a:t>‹#›</a:t>
            </a:fld>
            <a:endParaRPr lang="en-US"/>
          </a:p>
        </p:txBody>
      </p:sp>
    </p:spTree>
    <p:extLst>
      <p:ext uri="{BB962C8B-B14F-4D97-AF65-F5344CB8AC3E}">
        <p14:creationId xmlns:p14="http://schemas.microsoft.com/office/powerpoint/2010/main" val="164741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1725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temperatures resulted in:</a:t>
            </a:r>
          </a:p>
          <a:p>
            <a:r>
              <a:rPr lang="en-US" dirty="0"/>
              <a:t>-Longer season length </a:t>
            </a:r>
          </a:p>
          <a:p>
            <a:r>
              <a:rPr lang="en-US" dirty="0"/>
              <a:t>-Greater average daily ragweed</a:t>
            </a:r>
            <a:r>
              <a:rPr lang="en-US" baseline="0" dirty="0"/>
              <a:t> pollen count (but only 4 studies)</a:t>
            </a:r>
          </a:p>
        </p:txBody>
      </p:sp>
      <p:sp>
        <p:nvSpPr>
          <p:cNvPr id="4" name="Slide Number Placeholder 3"/>
          <p:cNvSpPr>
            <a:spLocks noGrp="1"/>
          </p:cNvSpPr>
          <p:nvPr>
            <p:ph type="sldNum" sz="quarter" idx="10"/>
          </p:nvPr>
        </p:nvSpPr>
        <p:spPr/>
        <p:txBody>
          <a:bodyPr/>
          <a:lstStyle/>
          <a:p>
            <a:fld id="{90F0758B-844B-4A52-A132-FBCBA5E151C9}" type="slidenum">
              <a:rPr lang="en-US" smtClean="0"/>
              <a:t>12</a:t>
            </a:fld>
            <a:endParaRPr lang="en-US"/>
          </a:p>
        </p:txBody>
      </p:sp>
    </p:spTree>
    <p:extLst>
      <p:ext uri="{BB962C8B-B14F-4D97-AF65-F5344CB8AC3E}">
        <p14:creationId xmlns:p14="http://schemas.microsoft.com/office/powerpoint/2010/main" val="282793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Meta-analysis is difficult because studies are very different. They measure different</a:t>
            </a:r>
            <a:r>
              <a:rPr lang="en-US" baseline="0" dirty="0"/>
              <a:t> types of pollen in different areas over different time periods. They classify meteorological variables in different ways and different timeframes. They report results in different formats, sometimes only reporting averages and not always reporting significance.</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13</a:t>
            </a:fld>
            <a:endParaRPr lang="en-US"/>
          </a:p>
        </p:txBody>
      </p:sp>
    </p:spTree>
    <p:extLst>
      <p:ext uri="{BB962C8B-B14F-4D97-AF65-F5344CB8AC3E}">
        <p14:creationId xmlns:p14="http://schemas.microsoft.com/office/powerpoint/2010/main" val="105178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a:t>Thanks very </a:t>
            </a:r>
            <a:r>
              <a:rPr lang="en-US"/>
              <a:t>much.</a:t>
            </a:r>
            <a:endParaRPr lang="en-US" dirty="0"/>
          </a:p>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431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was intended to capture</a:t>
            </a:r>
            <a:r>
              <a:rPr lang="en-US" baseline="0" dirty="0"/>
              <a:t> research that tracked pollen over time and related it to a meteorological variable or trend.</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4</a:t>
            </a:fld>
            <a:endParaRPr lang="en-US"/>
          </a:p>
        </p:txBody>
      </p:sp>
    </p:spTree>
    <p:extLst>
      <p:ext uri="{BB962C8B-B14F-4D97-AF65-F5344CB8AC3E}">
        <p14:creationId xmlns:p14="http://schemas.microsoft.com/office/powerpoint/2010/main" val="17537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5</a:t>
            </a:fld>
            <a:endParaRPr lang="en-US"/>
          </a:p>
        </p:txBody>
      </p:sp>
    </p:spTree>
    <p:extLst>
      <p:ext uri="{BB962C8B-B14F-4D97-AF65-F5344CB8AC3E}">
        <p14:creationId xmlns:p14="http://schemas.microsoft.com/office/powerpoint/2010/main" val="381113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PRISMA outline of</a:t>
            </a:r>
            <a:r>
              <a:rPr lang="en-US" baseline="0" dirty="0"/>
              <a:t> search process and identification of articles.</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6</a:t>
            </a:fld>
            <a:endParaRPr lang="en-US"/>
          </a:p>
        </p:txBody>
      </p:sp>
    </p:spTree>
    <p:extLst>
      <p:ext uri="{BB962C8B-B14F-4D97-AF65-F5344CB8AC3E}">
        <p14:creationId xmlns:p14="http://schemas.microsoft.com/office/powerpoint/2010/main" val="184877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is a specific</a:t>
            </a:r>
            <a:r>
              <a:rPr lang="en-US" baseline="0" dirty="0"/>
              <a:t> pollen measurement in a specific location.</a:t>
            </a:r>
          </a:p>
          <a:p>
            <a:r>
              <a:rPr lang="en-US" baseline="0" dirty="0"/>
              <a:t>For example: season start date for oak pollen at a site in the USA, total annual tree pollen at a site in Europe.</a:t>
            </a:r>
          </a:p>
          <a:p>
            <a:r>
              <a:rPr lang="en-US" baseline="0" dirty="0"/>
              <a:t>We use “analysis” instead of “study” because one manuscript often contains multiple analyses (multiple types of pollen, multiple sites, and/or examination of multiple effects).</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7</a:t>
            </a:fld>
            <a:endParaRPr lang="en-US"/>
          </a:p>
        </p:txBody>
      </p:sp>
    </p:spTree>
    <p:extLst>
      <p:ext uri="{BB962C8B-B14F-4D97-AF65-F5344CB8AC3E}">
        <p14:creationId xmlns:p14="http://schemas.microsoft.com/office/powerpoint/2010/main" val="391933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each analysis. Each dot may represent</a:t>
            </a:r>
            <a:r>
              <a:rPr lang="en-US" baseline="0" dirty="0"/>
              <a:t> more than one analysis.</a:t>
            </a:r>
            <a:endParaRPr lang="en-US" dirty="0"/>
          </a:p>
          <a:p>
            <a:r>
              <a:rPr lang="en-US" dirty="0"/>
              <a:t>Europe</a:t>
            </a:r>
            <a:r>
              <a:rPr lang="en-US" baseline="0" dirty="0"/>
              <a:t> is over-represented. USA second most representation.</a:t>
            </a:r>
          </a:p>
          <a:p>
            <a:r>
              <a:rPr lang="en-US" baseline="0" dirty="0"/>
              <a:t>Study is not representative of the Southern Hemisphere.</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8</a:t>
            </a:fld>
            <a:endParaRPr lang="en-US"/>
          </a:p>
        </p:txBody>
      </p:sp>
    </p:spTree>
    <p:extLst>
      <p:ext uri="{BB962C8B-B14F-4D97-AF65-F5344CB8AC3E}">
        <p14:creationId xmlns:p14="http://schemas.microsoft.com/office/powerpoint/2010/main" val="208440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r>
              <a:rPr lang="en-US" baseline="0" dirty="0"/>
              <a:t> for shifts in pollen timing:</a:t>
            </a:r>
          </a:p>
          <a:p>
            <a:r>
              <a:rPr lang="en-US" baseline="0" dirty="0"/>
              <a:t>-Mostly earlier start date</a:t>
            </a:r>
          </a:p>
          <a:p>
            <a:r>
              <a:rPr lang="en-US" baseline="0" dirty="0"/>
              <a:t>-Later end date</a:t>
            </a:r>
          </a:p>
          <a:p>
            <a:r>
              <a:rPr lang="en-US" baseline="0" dirty="0"/>
              <a:t>-Earlier peak date</a:t>
            </a:r>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9</a:t>
            </a:fld>
            <a:endParaRPr lang="en-US"/>
          </a:p>
        </p:txBody>
      </p:sp>
    </p:spTree>
    <p:extLst>
      <p:ext uri="{BB962C8B-B14F-4D97-AF65-F5344CB8AC3E}">
        <p14:creationId xmlns:p14="http://schemas.microsoft.com/office/powerpoint/2010/main" val="76049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Shifts in pollen amount:</a:t>
            </a:r>
          </a:p>
          <a:p>
            <a:r>
              <a:rPr lang="en-US" dirty="0"/>
              <a:t>-More total annual pollen</a:t>
            </a:r>
          </a:p>
          <a:p>
            <a:r>
              <a:rPr lang="en-US" dirty="0"/>
              <a:t>-More mean daily pollen</a:t>
            </a:r>
          </a:p>
          <a:p>
            <a:r>
              <a:rPr lang="en-US" dirty="0"/>
              <a:t>-More peak day pollen</a:t>
            </a:r>
          </a:p>
        </p:txBody>
      </p:sp>
      <p:sp>
        <p:nvSpPr>
          <p:cNvPr id="4" name="Slide Number Placeholder 3"/>
          <p:cNvSpPr>
            <a:spLocks noGrp="1"/>
          </p:cNvSpPr>
          <p:nvPr>
            <p:ph type="sldNum" sz="quarter" idx="10"/>
          </p:nvPr>
        </p:nvSpPr>
        <p:spPr/>
        <p:txBody>
          <a:bodyPr/>
          <a:lstStyle/>
          <a:p>
            <a:fld id="{90F0758B-844B-4A52-A132-FBCBA5E151C9}" type="slidenum">
              <a:rPr lang="en-US" smtClean="0"/>
              <a:t>10</a:t>
            </a:fld>
            <a:endParaRPr lang="en-US"/>
          </a:p>
        </p:txBody>
      </p:sp>
    </p:spTree>
    <p:extLst>
      <p:ext uri="{BB962C8B-B14F-4D97-AF65-F5344CB8AC3E}">
        <p14:creationId xmlns:p14="http://schemas.microsoft.com/office/powerpoint/2010/main" val="163133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measured medium-term (current seasonal or annual average, or previous season).</a:t>
            </a:r>
          </a:p>
          <a:p>
            <a:r>
              <a:rPr lang="en-US" dirty="0"/>
              <a:t>-Start date is earlier</a:t>
            </a:r>
          </a:p>
          <a:p>
            <a:r>
              <a:rPr lang="en-US" dirty="0"/>
              <a:t>-Annual amount</a:t>
            </a:r>
            <a:r>
              <a:rPr lang="en-US" baseline="0" dirty="0"/>
              <a:t> is greater</a:t>
            </a:r>
          </a:p>
          <a:p>
            <a:r>
              <a:rPr lang="en-US" baseline="0" dirty="0"/>
              <a:t>-Mean daily amount is greater</a:t>
            </a:r>
          </a:p>
          <a:p>
            <a:endParaRPr lang="en-US" baseline="0" dirty="0"/>
          </a:p>
          <a:p>
            <a:r>
              <a:rPr lang="en-US" baseline="0" dirty="0"/>
              <a:t>Also analyzed affect of temperature on oak season length, peak date, end date, and peak day amount. </a:t>
            </a:r>
            <a:endParaRPr lang="en-US" dirty="0"/>
          </a:p>
          <a:p>
            <a:endParaRPr lang="en-US" dirty="0"/>
          </a:p>
        </p:txBody>
      </p:sp>
      <p:sp>
        <p:nvSpPr>
          <p:cNvPr id="4" name="Slide Number Placeholder 3"/>
          <p:cNvSpPr>
            <a:spLocks noGrp="1"/>
          </p:cNvSpPr>
          <p:nvPr>
            <p:ph type="sldNum" sz="quarter" idx="10"/>
          </p:nvPr>
        </p:nvSpPr>
        <p:spPr/>
        <p:txBody>
          <a:bodyPr/>
          <a:lstStyle/>
          <a:p>
            <a:fld id="{90F0758B-844B-4A52-A132-FBCBA5E151C9}" type="slidenum">
              <a:rPr lang="en-US" smtClean="0"/>
              <a:t>11</a:t>
            </a:fld>
            <a:endParaRPr lang="en-US"/>
          </a:p>
        </p:txBody>
      </p:sp>
    </p:spTree>
    <p:extLst>
      <p:ext uri="{BB962C8B-B14F-4D97-AF65-F5344CB8AC3E}">
        <p14:creationId xmlns:p14="http://schemas.microsoft.com/office/powerpoint/2010/main" val="40633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379590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713070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8456803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6727107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580480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2750125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117227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620687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4011344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707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967602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3676616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2844843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1409656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0366972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77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981200"/>
            <a:ext cx="7696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249644"/>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89556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654484"/>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553200"/>
            <a:ext cx="8229600" cy="381000"/>
          </a:xfrm>
          <a:prstGeom prst="rect">
            <a:avLst/>
          </a:prstGeom>
          <a:ln/>
        </p:spPr>
        <p:txBody>
          <a:bodyPr/>
          <a:lstStyle>
            <a:lvl1pPr>
              <a:defRPr/>
            </a:lvl1pPr>
          </a:lstStyle>
          <a:p>
            <a:pPr>
              <a:defRPr/>
            </a:pPr>
            <a:fld id="{94D2B6AA-D6D7-435C-8704-E169D06351CF}" type="slidenum">
              <a:rPr lang="en-US">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055672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5431330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162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lang="en-US" sz="3600" b="1" kern="1200" dirty="0">
                <a:solidFill>
                  <a:schemeClr val="tx2"/>
                </a:solidFill>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95461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360775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270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C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FFC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8D936F-BE0C-4AE5-BC82-C2D344F8AD51}" type="slidenum">
              <a:rPr lang="en-US">
                <a:solidFill>
                  <a:srgbClr val="FFC000"/>
                </a:solidFill>
              </a:rPr>
              <a:pPr>
                <a:defRPr/>
              </a:pPr>
              <a:t>‹#›</a:t>
            </a:fld>
            <a:endParaRPr lang="en-US">
              <a:solidFill>
                <a:srgbClr val="FFC000"/>
              </a:solidFill>
            </a:endParaRPr>
          </a:p>
        </p:txBody>
      </p:sp>
    </p:spTree>
    <p:extLst>
      <p:ext uri="{BB962C8B-B14F-4D97-AF65-F5344CB8AC3E}">
        <p14:creationId xmlns:p14="http://schemas.microsoft.com/office/powerpoint/2010/main" val="394028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994518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565145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8546542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0538776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19281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3379033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07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6358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3" r:id="rId17"/>
    <p:sldLayoutId id="2147483694" r:id="rId18"/>
    <p:sldLayoutId id="2147483695" r:id="rId19"/>
    <p:sldLayoutId id="2147483696" r:id="rId2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schramm@cdc.gov"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gif"/><Relationship Id="rId5" Type="http://schemas.openxmlformats.org/officeDocument/2006/relationships/hyperlink" Target="http://www.cdc.gov/climateandhealth/" TargetMode="External"/><Relationship Id="rId4" Type="http://schemas.openxmlformats.org/officeDocument/2006/relationships/hyperlink" Target="mailto:climateandhealth@cd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0501"/>
            <a:ext cx="8553450" cy="2819400"/>
          </a:xfrm>
        </p:spPr>
        <p:txBody>
          <a:bodyPr/>
          <a:lstStyle/>
          <a:p>
            <a:pPr>
              <a:lnSpc>
                <a:spcPct val="100000"/>
              </a:lnSpc>
            </a:pPr>
            <a:br>
              <a:rPr lang="en-US" sz="3000" dirty="0">
                <a:solidFill>
                  <a:srgbClr val="FFC000"/>
                </a:solidFill>
              </a:rPr>
            </a:br>
            <a:endParaRPr lang="en-US" sz="3000" dirty="0">
              <a:solidFill>
                <a:srgbClr val="FFC000"/>
              </a:solidFill>
            </a:endParaRPr>
          </a:p>
        </p:txBody>
      </p:sp>
      <p:sp>
        <p:nvSpPr>
          <p:cNvPr id="5" name="Text Placeholder 4"/>
          <p:cNvSpPr>
            <a:spLocks noGrp="1"/>
          </p:cNvSpPr>
          <p:nvPr>
            <p:ph type="body" sz="quarter" idx="11"/>
          </p:nvPr>
        </p:nvSpPr>
        <p:spPr/>
        <p:txBody>
          <a:bodyPr/>
          <a:lstStyle/>
          <a:p>
            <a:r>
              <a:rPr lang="en-US" dirty="0"/>
              <a:t>National Center for Environmental Health</a:t>
            </a:r>
          </a:p>
        </p:txBody>
      </p:sp>
      <p:sp>
        <p:nvSpPr>
          <p:cNvPr id="6" name="Text Placeholder 5"/>
          <p:cNvSpPr>
            <a:spLocks noGrp="1"/>
          </p:cNvSpPr>
          <p:nvPr>
            <p:ph type="body" sz="quarter" idx="12"/>
          </p:nvPr>
        </p:nvSpPr>
        <p:spPr>
          <a:xfrm>
            <a:off x="2286000" y="6446520"/>
            <a:ext cx="5105400" cy="228600"/>
          </a:xfrm>
        </p:spPr>
        <p:txBody>
          <a:bodyPr/>
          <a:lstStyle/>
          <a:p>
            <a:r>
              <a:rPr lang="en-US" dirty="0"/>
              <a:t>Division of Environmental Hazards and Health Effects</a:t>
            </a:r>
          </a:p>
        </p:txBody>
      </p:sp>
      <p:pic>
        <p:nvPicPr>
          <p:cNvPr id="7" name="Picture 6"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
        <p:nvSpPr>
          <p:cNvPr id="2" name="TextBox 1"/>
          <p:cNvSpPr txBox="1"/>
          <p:nvPr/>
        </p:nvSpPr>
        <p:spPr>
          <a:xfrm>
            <a:off x="619125" y="3844864"/>
            <a:ext cx="7924800" cy="2960811"/>
          </a:xfrm>
          <a:prstGeom prst="rect">
            <a:avLst/>
          </a:prstGeom>
          <a:noFill/>
        </p:spPr>
        <p:txBody>
          <a:bodyPr wrap="square" rtlCol="0">
            <a:spAutoFit/>
          </a:bodyPr>
          <a:lstStyle/>
          <a:p>
            <a:r>
              <a:rPr lang="en-US" sz="2000" b="1" dirty="0">
                <a:solidFill>
                  <a:srgbClr val="FFC000"/>
                </a:solidFill>
              </a:rPr>
              <a:t>Paul J. Schramm</a:t>
            </a:r>
            <a:r>
              <a:rPr lang="en-US" sz="2000" b="1" baseline="30000" dirty="0">
                <a:solidFill>
                  <a:srgbClr val="FFC000"/>
                </a:solidFill>
              </a:rPr>
              <a:t>1</a:t>
            </a:r>
            <a:r>
              <a:rPr lang="en-US" sz="2000" b="1" dirty="0">
                <a:solidFill>
                  <a:srgbClr val="FFC000"/>
                </a:solidFill>
              </a:rPr>
              <a:t>; Brown, C.</a:t>
            </a:r>
            <a:r>
              <a:rPr lang="en-US" sz="2000" b="1" baseline="30000" dirty="0">
                <a:solidFill>
                  <a:srgbClr val="FFC000"/>
                </a:solidFill>
              </a:rPr>
              <a:t>2</a:t>
            </a:r>
            <a:r>
              <a:rPr lang="en-US" sz="2000" b="1" dirty="0">
                <a:solidFill>
                  <a:srgbClr val="FFC000"/>
                </a:solidFill>
              </a:rPr>
              <a:t>; Saha, S.</a:t>
            </a:r>
            <a:r>
              <a:rPr lang="en-US" sz="2000" b="1" baseline="30000" dirty="0">
                <a:solidFill>
                  <a:srgbClr val="FFC000"/>
                </a:solidFill>
              </a:rPr>
              <a:t>1</a:t>
            </a:r>
            <a:r>
              <a:rPr lang="en-US" sz="2000" b="1" dirty="0">
                <a:solidFill>
                  <a:srgbClr val="FFC000"/>
                </a:solidFill>
              </a:rPr>
              <a:t>; Manangan, A.</a:t>
            </a:r>
            <a:r>
              <a:rPr lang="en-US" sz="2000" b="1" baseline="30000" dirty="0">
                <a:solidFill>
                  <a:srgbClr val="FFC000"/>
                </a:solidFill>
              </a:rPr>
              <a:t>1</a:t>
            </a:r>
            <a:r>
              <a:rPr lang="en-US" sz="2000" b="1" dirty="0">
                <a:solidFill>
                  <a:srgbClr val="FFC000"/>
                </a:solidFill>
              </a:rPr>
              <a:t>; Conlon, K.</a:t>
            </a:r>
            <a:r>
              <a:rPr lang="en-US" sz="2000" b="1" baseline="30000" dirty="0">
                <a:solidFill>
                  <a:srgbClr val="FFC000"/>
                </a:solidFill>
              </a:rPr>
              <a:t>1</a:t>
            </a:r>
            <a:r>
              <a:rPr lang="en-US" sz="2000" b="1" dirty="0">
                <a:solidFill>
                  <a:srgbClr val="FFC000"/>
                </a:solidFill>
              </a:rPr>
              <a:t>; Bell, J.</a:t>
            </a:r>
            <a:r>
              <a:rPr lang="en-US" sz="2000" b="1" baseline="30000" dirty="0">
                <a:solidFill>
                  <a:srgbClr val="FFC000"/>
                </a:solidFill>
              </a:rPr>
              <a:t>3</a:t>
            </a:r>
            <a:r>
              <a:rPr lang="en-US" sz="2000" b="1" dirty="0">
                <a:solidFill>
                  <a:srgbClr val="FFC000"/>
                </a:solidFill>
              </a:rPr>
              <a:t>, Gerber, K.</a:t>
            </a:r>
            <a:r>
              <a:rPr lang="en-US" sz="2000" b="1" baseline="30000" dirty="0">
                <a:solidFill>
                  <a:srgbClr val="FFC000"/>
                </a:solidFill>
              </a:rPr>
              <a:t>4</a:t>
            </a:r>
            <a:r>
              <a:rPr lang="en-US" sz="2000" b="1" dirty="0">
                <a:solidFill>
                  <a:srgbClr val="FFC000"/>
                </a:solidFill>
              </a:rPr>
              <a:t>; Atalla, L.</a:t>
            </a:r>
            <a:r>
              <a:rPr lang="en-US" sz="2000" b="1" baseline="30000" dirty="0">
                <a:solidFill>
                  <a:srgbClr val="FFC000"/>
                </a:solidFill>
              </a:rPr>
              <a:t>5</a:t>
            </a:r>
            <a:r>
              <a:rPr lang="en-US" sz="2000" b="1" dirty="0">
                <a:solidFill>
                  <a:srgbClr val="FFC000"/>
                </a:solidFill>
              </a:rPr>
              <a:t>; Hess, J.J.</a:t>
            </a:r>
            <a:r>
              <a:rPr lang="en-US" sz="2000" b="1" baseline="30000" dirty="0">
                <a:solidFill>
                  <a:srgbClr val="FFC000"/>
                </a:solidFill>
              </a:rPr>
              <a:t>6</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1</a:t>
            </a:r>
            <a:r>
              <a:rPr lang="en-US" sz="1200" dirty="0">
                <a:latin typeface="Calibri" panose="020F0502020204030204" pitchFamily="34" charset="0"/>
                <a:ea typeface="Calibri" panose="020F0502020204030204" pitchFamily="34" charset="0"/>
                <a:cs typeface="Arial" panose="020B0604020202020204" pitchFamily="34" charset="0"/>
              </a:rPr>
              <a:t>Climate and Health Program, Division of Environmental Hazards and Health Effects, National Center for Environmental Health, Centers for Disease Control and Prevention</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2</a:t>
            </a:r>
            <a:r>
              <a:rPr lang="en-US" sz="1200" dirty="0">
                <a:latin typeface="Calibri" panose="020F0502020204030204" pitchFamily="34" charset="0"/>
                <a:ea typeface="Calibri" panose="020F0502020204030204" pitchFamily="34" charset="0"/>
                <a:cs typeface="Arial" panose="020B0604020202020204" pitchFamily="34" charset="0"/>
              </a:rPr>
              <a:t>Karna, LLC for Climate and Health Program, Division of Environmental Hazards and Health Effects, National Center for Environmental Health, Centers for Disease Control and Prevention</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3</a:t>
            </a:r>
            <a:r>
              <a:rPr lang="en-US" sz="1200" dirty="0">
                <a:latin typeface="Calibri" panose="020F0502020204030204" pitchFamily="34" charset="0"/>
                <a:ea typeface="Calibri" panose="020F0502020204030204" pitchFamily="34" charset="0"/>
                <a:cs typeface="Arial" panose="020B0604020202020204" pitchFamily="34" charset="0"/>
              </a:rPr>
              <a:t>NOAA National Climatic Data Center and Cooperative Institute for Climate and Satellites, North Carolina State University</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4</a:t>
            </a:r>
            <a:r>
              <a:rPr lang="en-US" sz="1200" dirty="0">
                <a:latin typeface="Calibri" panose="020F0502020204030204" pitchFamily="34" charset="0"/>
                <a:ea typeface="Calibri" panose="020F0502020204030204" pitchFamily="34" charset="0"/>
                <a:cs typeface="Arial" panose="020B0604020202020204" pitchFamily="34" charset="0"/>
              </a:rPr>
              <a:t>Calvin College</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5</a:t>
            </a:r>
            <a:r>
              <a:rPr lang="en-US" sz="1200" dirty="0">
                <a:latin typeface="Calibri" panose="020F0502020204030204" pitchFamily="34" charset="0"/>
                <a:ea typeface="Calibri" panose="020F0502020204030204" pitchFamily="34" charset="0"/>
                <a:cs typeface="Arial" panose="020B0604020202020204" pitchFamily="34" charset="0"/>
              </a:rPr>
              <a:t>Emory University</a:t>
            </a:r>
          </a:p>
          <a:p>
            <a:pPr>
              <a:lnSpc>
                <a:spcPct val="115000"/>
              </a:lnSpc>
            </a:pPr>
            <a:r>
              <a:rPr lang="en-US" sz="1200" baseline="30000" dirty="0">
                <a:latin typeface="Calibri" panose="020F0502020204030204" pitchFamily="34" charset="0"/>
                <a:ea typeface="Calibri" panose="020F0502020204030204" pitchFamily="34" charset="0"/>
                <a:cs typeface="Arial" panose="020B0604020202020204" pitchFamily="34" charset="0"/>
              </a:rPr>
              <a:t>6</a:t>
            </a:r>
            <a:r>
              <a:rPr lang="en-US" sz="1200" dirty="0">
                <a:latin typeface="Calibri" panose="020F0502020204030204" pitchFamily="34" charset="0"/>
                <a:ea typeface="Calibri" panose="020F0502020204030204" pitchFamily="34" charset="0"/>
                <a:cs typeface="Arial" panose="020B0604020202020204" pitchFamily="34" charset="0"/>
              </a:rPr>
              <a:t>Division of Emergency Medicine, Department of Medicine, University of Washington School of Medicine</a:t>
            </a:r>
          </a:p>
          <a:p>
            <a:br>
              <a:rPr lang="en-US" dirty="0">
                <a:solidFill>
                  <a:srgbClr val="FFC000"/>
                </a:solidFill>
              </a:rPr>
            </a:br>
            <a:endParaRPr lang="en-US" dirty="0">
              <a:solidFill>
                <a:srgbClr val="FFC000"/>
              </a:solidFill>
            </a:endParaRPr>
          </a:p>
        </p:txBody>
      </p:sp>
      <p:sp>
        <p:nvSpPr>
          <p:cNvPr id="3" name="Rectangle 2"/>
          <p:cNvSpPr/>
          <p:nvPr/>
        </p:nvSpPr>
        <p:spPr>
          <a:xfrm>
            <a:off x="354197" y="292690"/>
            <a:ext cx="8454656" cy="1631216"/>
          </a:xfrm>
          <a:prstGeom prst="rect">
            <a:avLst/>
          </a:prstGeom>
        </p:spPr>
        <p:txBody>
          <a:bodyPr wrap="square">
            <a:spAutoFit/>
          </a:bodyPr>
          <a:lstStyle/>
          <a:p>
            <a:pPr algn="ctr"/>
            <a:r>
              <a:rPr lang="en-US" sz="3600" b="1" dirty="0">
                <a:latin typeface="Calibri" panose="020F0502020204030204" pitchFamily="34" charset="0"/>
                <a:ea typeface="Calibri" panose="020F0502020204030204" pitchFamily="34" charset="0"/>
                <a:cs typeface="Times New Roman" panose="02020603050405020304" pitchFamily="18" charset="0"/>
              </a:rPr>
              <a:t>Global Pollen Trends:</a:t>
            </a:r>
          </a:p>
          <a:p>
            <a:pPr algn="ctr"/>
            <a:r>
              <a:rPr lang="en-US" sz="3200" b="1" dirty="0">
                <a:latin typeface="Calibri" panose="020F0502020204030204" pitchFamily="34" charset="0"/>
                <a:ea typeface="Calibri" panose="020F0502020204030204" pitchFamily="34" charset="0"/>
                <a:cs typeface="Times New Roman" panose="02020603050405020304" pitchFamily="18" charset="0"/>
              </a:rPr>
              <a:t>Effects of Temperature and Precipitation</a:t>
            </a:r>
          </a:p>
          <a:p>
            <a:pPr algn="ctr"/>
            <a:r>
              <a:rPr lang="en-US" sz="3200" b="1" dirty="0">
                <a:latin typeface="Calibri" panose="020F0502020204030204" pitchFamily="34" charset="0"/>
                <a:ea typeface="Calibri" panose="020F0502020204030204" pitchFamily="34" charset="0"/>
                <a:cs typeface="Times New Roman" panose="02020603050405020304" pitchFamily="18" charset="0"/>
              </a:rPr>
              <a:t>and Implications for Human Health </a:t>
            </a:r>
            <a:endParaRPr lang="en-US" sz="3200" b="1" dirty="0"/>
          </a:p>
        </p:txBody>
      </p:sp>
      <p:grpSp>
        <p:nvGrpSpPr>
          <p:cNvPr id="8" name="Group 7"/>
          <p:cNvGrpSpPr/>
          <p:nvPr/>
        </p:nvGrpSpPr>
        <p:grpSpPr>
          <a:xfrm>
            <a:off x="3209924" y="1975183"/>
            <a:ext cx="5334001" cy="1668096"/>
            <a:chOff x="3291379" y="2213872"/>
            <a:chExt cx="5161990" cy="1668096"/>
          </a:xfrm>
        </p:grpSpPr>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91379" y="2213872"/>
              <a:ext cx="2419564" cy="1668096"/>
            </a:xfrm>
            <a:prstGeom prst="roundRect">
              <a:avLst/>
            </a:prstGeom>
            <a:noFill/>
            <a:ln w="38100">
              <a:solidFill>
                <a:schemeClr val="tx1"/>
              </a:solidFill>
              <a:miter lim="800000"/>
              <a:headEnd/>
              <a:tailEnd/>
            </a:ln>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10765" y="2213872"/>
              <a:ext cx="2542604" cy="1668095"/>
            </a:xfrm>
            <a:prstGeom prst="roundRect">
              <a:avLst/>
            </a:prstGeom>
            <a:noFill/>
            <a:ln w="38100">
              <a:solidFill>
                <a:schemeClr val="tx1"/>
              </a:solidFill>
              <a:miter lim="800000"/>
              <a:headEnd/>
              <a:tailEnd/>
            </a:ln>
          </p:spPr>
        </p:pic>
      </p:gr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8646" y="1969539"/>
            <a:ext cx="2370778" cy="1682885"/>
          </a:xfrm>
          <a:prstGeom prst="roundRect">
            <a:avLst/>
          </a:prstGeom>
          <a:noFill/>
          <a:ln w="38100">
            <a:solidFill>
              <a:schemeClr val="tx1"/>
            </a:solidFill>
          </a:ln>
        </p:spPr>
      </p:pic>
    </p:spTree>
    <p:extLst>
      <p:ext uri="{BB962C8B-B14F-4D97-AF65-F5344CB8AC3E}">
        <p14:creationId xmlns:p14="http://schemas.microsoft.com/office/powerpoint/2010/main" val="1568172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Shifts in Pollen Amount (% of analyses)</a:t>
            </a:r>
          </a:p>
        </p:txBody>
      </p:sp>
      <p:graphicFrame>
        <p:nvGraphicFramePr>
          <p:cNvPr id="5" name="Chart 4"/>
          <p:cNvGraphicFramePr/>
          <p:nvPr>
            <p:extLst>
              <p:ext uri="{D42A27DB-BD31-4B8C-83A1-F6EECF244321}">
                <p14:modId xmlns:p14="http://schemas.microsoft.com/office/powerpoint/2010/main" val="3179021156"/>
              </p:ext>
            </p:extLst>
          </p:nvPr>
        </p:nvGraphicFramePr>
        <p:xfrm>
          <a:off x="304800" y="1219200"/>
          <a:ext cx="8534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0279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a:t>Oak pollen and higher temperatures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7696092"/>
              </p:ext>
            </p:extLst>
          </p:nvPr>
        </p:nvGraphicFramePr>
        <p:xfrm>
          <a:off x="228600" y="946245"/>
          <a:ext cx="8686800" cy="42353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5188" y="5245290"/>
            <a:ext cx="8686800" cy="923330"/>
          </a:xfrm>
          <a:prstGeom prst="rect">
            <a:avLst/>
          </a:prstGeom>
          <a:noFill/>
        </p:spPr>
        <p:txBody>
          <a:bodyPr wrap="square" rtlCol="0">
            <a:spAutoFit/>
          </a:bodyPr>
          <a:lstStyle/>
          <a:p>
            <a:r>
              <a:rPr lang="en-US" dirty="0"/>
              <a:t>*Mean Daily Pollen [Study with 14 sites reported average positive association]</a:t>
            </a:r>
          </a:p>
          <a:p>
            <a:r>
              <a:rPr lang="en-US" dirty="0"/>
              <a:t>+Annual Pollen [Study with 97 sites reported significant positive association between mean temperature Jan-April and annual oak pollen count]</a:t>
            </a:r>
          </a:p>
        </p:txBody>
      </p:sp>
      <p:sp>
        <p:nvSpPr>
          <p:cNvPr id="4" name="TextBox 3"/>
          <p:cNvSpPr txBox="1"/>
          <p:nvPr/>
        </p:nvSpPr>
        <p:spPr>
          <a:xfrm>
            <a:off x="4149772" y="3036346"/>
            <a:ext cx="384412" cy="769441"/>
          </a:xfrm>
          <a:prstGeom prst="rect">
            <a:avLst/>
          </a:prstGeom>
          <a:noFill/>
        </p:spPr>
        <p:txBody>
          <a:bodyPr wrap="square" rtlCol="0">
            <a:spAutoFit/>
          </a:bodyPr>
          <a:lstStyle/>
          <a:p>
            <a:r>
              <a:rPr lang="en-US" sz="4400" b="1" dirty="0"/>
              <a:t>*</a:t>
            </a:r>
          </a:p>
        </p:txBody>
      </p:sp>
      <p:sp>
        <p:nvSpPr>
          <p:cNvPr id="8" name="TextBox 7"/>
          <p:cNvSpPr txBox="1"/>
          <p:nvPr/>
        </p:nvSpPr>
        <p:spPr>
          <a:xfrm>
            <a:off x="6705600" y="2795207"/>
            <a:ext cx="457200" cy="646331"/>
          </a:xfrm>
          <a:prstGeom prst="rect">
            <a:avLst/>
          </a:prstGeom>
          <a:noFill/>
        </p:spPr>
        <p:txBody>
          <a:bodyPr wrap="square" rtlCol="0">
            <a:spAutoFit/>
          </a:bodyPr>
          <a:lstStyle/>
          <a:p>
            <a:r>
              <a:rPr lang="en-US" sz="3600" b="1" dirty="0"/>
              <a:t>+</a:t>
            </a:r>
          </a:p>
        </p:txBody>
      </p:sp>
    </p:spTree>
    <p:extLst>
      <p:ext uri="{BB962C8B-B14F-4D97-AF65-F5344CB8AC3E}">
        <p14:creationId xmlns:p14="http://schemas.microsoft.com/office/powerpoint/2010/main" val="12203092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Ragweed pollen and higher temperatures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522267"/>
              </p:ext>
            </p:extLst>
          </p:nvPr>
        </p:nvGraphicFramePr>
        <p:xfrm>
          <a:off x="228600" y="946245"/>
          <a:ext cx="8686800" cy="42353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5188" y="5245290"/>
            <a:ext cx="8686800" cy="646331"/>
          </a:xfrm>
          <a:prstGeom prst="rect">
            <a:avLst/>
          </a:prstGeom>
          <a:noFill/>
        </p:spPr>
        <p:txBody>
          <a:bodyPr wrap="square" rtlCol="0">
            <a:spAutoFit/>
          </a:bodyPr>
          <a:lstStyle/>
          <a:p>
            <a:r>
              <a:rPr lang="en-US" dirty="0"/>
              <a:t>*Annual Pollen [Study with 97 sites reported significant positive association between mean temperature and annual ragweed pollen count]</a:t>
            </a:r>
          </a:p>
        </p:txBody>
      </p:sp>
      <p:sp>
        <p:nvSpPr>
          <p:cNvPr id="4" name="TextBox 3"/>
          <p:cNvSpPr txBox="1"/>
          <p:nvPr/>
        </p:nvSpPr>
        <p:spPr>
          <a:xfrm>
            <a:off x="4114800" y="2895600"/>
            <a:ext cx="384412" cy="769441"/>
          </a:xfrm>
          <a:prstGeom prst="rect">
            <a:avLst/>
          </a:prstGeom>
          <a:noFill/>
        </p:spPr>
        <p:txBody>
          <a:bodyPr wrap="square" rtlCol="0">
            <a:spAutoFit/>
          </a:bodyPr>
          <a:lstStyle/>
          <a:p>
            <a:r>
              <a:rPr lang="en-US" sz="4400" b="1" dirty="0"/>
              <a:t>*</a:t>
            </a:r>
          </a:p>
        </p:txBody>
      </p:sp>
    </p:spTree>
    <p:extLst>
      <p:ext uri="{BB962C8B-B14F-4D97-AF65-F5344CB8AC3E}">
        <p14:creationId xmlns:p14="http://schemas.microsoft.com/office/powerpoint/2010/main" val="11174051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dirty="0"/>
              <a:t>Summary</a:t>
            </a:r>
          </a:p>
        </p:txBody>
      </p:sp>
      <p:sp>
        <p:nvSpPr>
          <p:cNvPr id="3" name="Content Placeholder 2"/>
          <p:cNvSpPr>
            <a:spLocks noGrp="1"/>
          </p:cNvSpPr>
          <p:nvPr>
            <p:ph idx="1"/>
          </p:nvPr>
        </p:nvSpPr>
        <p:spPr>
          <a:xfrm>
            <a:off x="457200" y="990602"/>
            <a:ext cx="8229600" cy="4343398"/>
          </a:xfrm>
        </p:spPr>
        <p:txBody>
          <a:bodyPr/>
          <a:lstStyle/>
          <a:p>
            <a:r>
              <a:rPr lang="en-US" dirty="0"/>
              <a:t>For both oak and ragweed, association between increasing temperatures and:</a:t>
            </a:r>
          </a:p>
          <a:p>
            <a:pPr lvl="1"/>
            <a:r>
              <a:rPr lang="en-US" dirty="0"/>
              <a:t>earlier start dates</a:t>
            </a:r>
          </a:p>
          <a:p>
            <a:pPr lvl="1"/>
            <a:r>
              <a:rPr lang="en-US" dirty="0"/>
              <a:t>greater mean daily pollen</a:t>
            </a:r>
          </a:p>
          <a:p>
            <a:pPr lvl="1"/>
            <a:r>
              <a:rPr lang="en-US" dirty="0"/>
              <a:t>greater total annual pollen</a:t>
            </a:r>
          </a:p>
          <a:p>
            <a:r>
              <a:rPr lang="en-US" dirty="0"/>
              <a:t>Meta-analysis is exceedingly difficult</a:t>
            </a:r>
          </a:p>
          <a:p>
            <a:r>
              <a:rPr lang="en-US" dirty="0"/>
              <a:t>Need for consistent data; National pollen monitoring network (CSTE/CDC)</a:t>
            </a:r>
          </a:p>
        </p:txBody>
      </p:sp>
    </p:spTree>
    <p:extLst>
      <p:ext uri="{BB962C8B-B14F-4D97-AF65-F5344CB8AC3E}">
        <p14:creationId xmlns:p14="http://schemas.microsoft.com/office/powerpoint/2010/main" val="33223569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dirty="0"/>
              <a:t>Next Steps</a:t>
            </a:r>
          </a:p>
        </p:txBody>
      </p:sp>
      <p:sp>
        <p:nvSpPr>
          <p:cNvPr id="3" name="Content Placeholder 2"/>
          <p:cNvSpPr>
            <a:spLocks noGrp="1"/>
          </p:cNvSpPr>
          <p:nvPr>
            <p:ph idx="1"/>
          </p:nvPr>
        </p:nvSpPr>
        <p:spPr/>
        <p:txBody>
          <a:bodyPr/>
          <a:lstStyle/>
          <a:p>
            <a:r>
              <a:rPr lang="en-US" dirty="0"/>
              <a:t>Update with 2017 data</a:t>
            </a:r>
          </a:p>
          <a:p>
            <a:r>
              <a:rPr lang="en-US" dirty="0"/>
              <a:t>Analysis of geographic variation</a:t>
            </a:r>
          </a:p>
          <a:p>
            <a:r>
              <a:rPr lang="en-US" dirty="0"/>
              <a:t>Analysis of impact of precipitation</a:t>
            </a:r>
          </a:p>
          <a:p>
            <a:r>
              <a:rPr lang="en-US" dirty="0"/>
              <a:t>Statistical analysis of impacts of temperature and precipitation on pollen production</a:t>
            </a:r>
          </a:p>
        </p:txBody>
      </p:sp>
    </p:spTree>
    <p:extLst>
      <p:ext uri="{BB962C8B-B14F-4D97-AF65-F5344CB8AC3E}">
        <p14:creationId xmlns:p14="http://schemas.microsoft.com/office/powerpoint/2010/main" val="24919568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609600" y="609600"/>
            <a:ext cx="8077200" cy="1858962"/>
          </a:xfrm>
          <a:prstGeom prst="rect">
            <a:avLst/>
          </a:prstGeom>
        </p:spPr>
        <p:txBody>
          <a:bodyPr/>
          <a:lstStyle/>
          <a:p>
            <a:pPr marL="342900" indent="-342900" algn="l">
              <a:spcBef>
                <a:spcPct val="20000"/>
              </a:spcBef>
            </a:pPr>
            <a:r>
              <a:rPr lang="en-US" sz="2800" b="1" dirty="0"/>
              <a:t>	</a:t>
            </a:r>
            <a:r>
              <a:rPr lang="en-US" sz="2800" b="1" dirty="0">
                <a:effectLst>
                  <a:outerShdw blurRad="38100" dist="38100" dir="2700000" algn="tl">
                    <a:srgbClr val="000000">
                      <a:alpha val="43137"/>
                    </a:srgbClr>
                  </a:outerShdw>
                </a:effectLst>
              </a:rPr>
              <a:t>Climate and Health Program</a:t>
            </a:r>
            <a:br>
              <a:rPr lang="en-US" sz="2400" b="1" dirty="0">
                <a:solidFill>
                  <a:schemeClr val="bg2"/>
                </a:solidFill>
                <a:effectLst>
                  <a:outerShdw blurRad="38100" dist="38100" dir="2700000" algn="tl">
                    <a:srgbClr val="000000">
                      <a:alpha val="43137"/>
                    </a:srgbClr>
                  </a:outerShdw>
                </a:effectLst>
              </a:rPr>
            </a:br>
            <a:r>
              <a:rPr lang="en-US" sz="2400" b="1" dirty="0">
                <a:solidFill>
                  <a:schemeClr val="bg2"/>
                </a:solidFill>
              </a:rPr>
              <a:t>Division of Environmental Hazards &amp; Health Effects</a:t>
            </a:r>
            <a:br>
              <a:rPr lang="en-US" sz="2400" b="1" dirty="0">
                <a:solidFill>
                  <a:schemeClr val="bg2"/>
                </a:solidFill>
              </a:rPr>
            </a:br>
            <a:r>
              <a:rPr lang="en-US" sz="2400" b="1" dirty="0">
                <a:solidFill>
                  <a:schemeClr val="bg2"/>
                </a:solidFill>
              </a:rPr>
              <a:t>National Center for Environmental Health</a:t>
            </a:r>
            <a:br>
              <a:rPr lang="en-US" sz="2400" b="1" dirty="0">
                <a:solidFill>
                  <a:schemeClr val="bg2"/>
                </a:solidFill>
              </a:rPr>
            </a:br>
            <a:r>
              <a:rPr lang="en-US" sz="2400" b="1" dirty="0">
                <a:solidFill>
                  <a:schemeClr val="bg2"/>
                </a:solidFill>
              </a:rPr>
              <a:t>Centers for Disease Control and Prevention</a:t>
            </a:r>
            <a:br>
              <a:rPr lang="en-US" sz="2400" dirty="0">
                <a:solidFill>
                  <a:srgbClr val="FFFFFF"/>
                </a:solidFill>
              </a:rPr>
            </a:br>
            <a:br>
              <a:rPr lang="en-US" sz="2400" dirty="0">
                <a:solidFill>
                  <a:srgbClr val="FFFFFF"/>
                </a:solidFill>
              </a:rPr>
            </a:br>
            <a:r>
              <a:rPr lang="en-US" sz="2400" dirty="0">
                <a:solidFill>
                  <a:srgbClr val="FFFFFF"/>
                </a:solidFill>
              </a:rPr>
              <a:t>E</a:t>
            </a:r>
            <a:r>
              <a:rPr lang="en-US" sz="2400" b="1" dirty="0">
                <a:solidFill>
                  <a:srgbClr val="FFFFFF"/>
                </a:solidFill>
                <a:effectLst>
                  <a:outerShdw blurRad="38100" dist="38100" dir="2700000" algn="tl">
                    <a:srgbClr val="000000">
                      <a:alpha val="43137"/>
                    </a:srgbClr>
                  </a:outerShdw>
                </a:effectLst>
              </a:rPr>
              <a:t>mail:  	</a:t>
            </a:r>
            <a:r>
              <a:rPr lang="en-US" sz="2400" dirty="0">
                <a:solidFill>
                  <a:srgbClr val="FFFFFF"/>
                </a:solidFill>
                <a:hlinkClick r:id="rId3"/>
              </a:rPr>
              <a:t>pschramm@cdc.gov</a:t>
            </a:r>
            <a:br>
              <a:rPr lang="en-US" sz="2400" dirty="0">
                <a:solidFill>
                  <a:srgbClr val="FFFFFF"/>
                </a:solidFill>
              </a:rPr>
            </a:br>
            <a:r>
              <a:rPr lang="en-US" sz="2400" b="1" dirty="0">
                <a:solidFill>
                  <a:srgbClr val="FFFFFF"/>
                </a:solidFill>
                <a:effectLst>
                  <a:outerShdw blurRad="38100" dist="38100" dir="2700000" algn="tl">
                    <a:srgbClr val="000000">
                      <a:alpha val="43137"/>
                    </a:srgbClr>
                  </a:outerShdw>
                </a:effectLst>
              </a:rPr>
              <a:t>		</a:t>
            </a:r>
            <a:r>
              <a:rPr lang="en-US" sz="2400" dirty="0">
                <a:solidFill>
                  <a:srgbClr val="FFFFFF"/>
                </a:solidFill>
                <a:hlinkClick r:id="rId4"/>
              </a:rPr>
              <a:t>climateandhealth@cdc.gov</a:t>
            </a:r>
            <a:br>
              <a:rPr lang="en-US" sz="2400" dirty="0">
                <a:solidFill>
                  <a:srgbClr val="FFFFFF"/>
                </a:solidFill>
              </a:rPr>
            </a:br>
            <a:r>
              <a:rPr lang="en-US" sz="2400" dirty="0">
                <a:solidFill>
                  <a:srgbClr val="FFFFFF"/>
                </a:solidFill>
              </a:rPr>
              <a:t>		</a:t>
            </a:r>
            <a:br>
              <a:rPr lang="en-US" sz="2400" dirty="0">
                <a:solidFill>
                  <a:srgbClr val="FFFFFF"/>
                </a:solidFill>
              </a:rPr>
            </a:br>
            <a:br>
              <a:rPr lang="en-US" sz="2400" dirty="0">
                <a:solidFill>
                  <a:srgbClr val="FFFFFF"/>
                </a:solidFill>
              </a:rPr>
            </a:br>
            <a:r>
              <a:rPr lang="en-US" sz="2400" b="1" dirty="0">
                <a:solidFill>
                  <a:srgbClr val="FFFFFF"/>
                </a:solidFill>
                <a:effectLst>
                  <a:outerShdw blurRad="38100" dist="38100" dir="2700000" algn="tl">
                    <a:srgbClr val="000000">
                      <a:alpha val="43137"/>
                    </a:srgbClr>
                  </a:outerShdw>
                </a:effectLst>
              </a:rPr>
              <a:t>Website:  </a:t>
            </a:r>
            <a:r>
              <a:rPr lang="en-US" sz="2400" dirty="0">
                <a:solidFill>
                  <a:srgbClr val="FFFFFF"/>
                </a:solidFill>
                <a:hlinkClick r:id="rId5"/>
              </a:rPr>
              <a:t>http://www.cdc.gov/climateandhealth/</a:t>
            </a:r>
            <a:r>
              <a:rPr lang="en-US" sz="2400" dirty="0">
                <a:solidFill>
                  <a:srgbClr val="FFFFFF"/>
                </a:solidFill>
              </a:rPr>
              <a:t> </a:t>
            </a:r>
            <a:br>
              <a:rPr lang="en-US" sz="2800" dirty="0">
                <a:solidFill>
                  <a:srgbClr val="FFFFFF"/>
                </a:solidFill>
              </a:rPr>
            </a:br>
            <a:endParaRPr lang="en-US" dirty="0"/>
          </a:p>
        </p:txBody>
      </p:sp>
      <p:sp>
        <p:nvSpPr>
          <p:cNvPr id="5" name="Subtitle 4"/>
          <p:cNvSpPr>
            <a:spLocks noGrp="1"/>
          </p:cNvSpPr>
          <p:nvPr>
            <p:ph type="subTitle" idx="1"/>
          </p:nvPr>
        </p:nvSpPr>
        <p:spPr>
          <a:xfrm>
            <a:off x="1295400" y="4419600"/>
            <a:ext cx="6400800" cy="990600"/>
          </a:xfrm>
        </p:spPr>
        <p:txBody>
          <a:bodyPr/>
          <a:lstStyle/>
          <a:p>
            <a:pPr algn="l"/>
            <a:r>
              <a:rPr lang="en-US" sz="1200" dirty="0"/>
              <a:t>For more information please contact the Centers for Disease Control and Prevention</a:t>
            </a:r>
          </a:p>
          <a:p>
            <a:pPr lvl="0" algn="l"/>
            <a:endParaRPr lang="en-US" sz="1200" b="0" dirty="0"/>
          </a:p>
          <a:p>
            <a:pPr lvl="0" algn="l"/>
            <a:r>
              <a:rPr lang="en-US" sz="1200" b="0" dirty="0"/>
              <a:t>1600 Clifton Road NE, Atlanta, GA  30333</a:t>
            </a:r>
          </a:p>
          <a:p>
            <a:pPr lvl="0" algn="l"/>
            <a:r>
              <a:rPr lang="en-US" sz="1200" b="0" dirty="0"/>
              <a:t>Telephone: 1-800-CDC-INFO (232-4636)/TTY: 1-888-232-6348</a:t>
            </a:r>
          </a:p>
          <a:p>
            <a:pPr lvl="0" algn="l"/>
            <a:r>
              <a:rPr lang="en-US" sz="1200" b="0" dirty="0"/>
              <a:t>E-mail:  cdcinfo@cdc.gov 	Web:  http://www.cdc.gov</a:t>
            </a:r>
          </a:p>
          <a:p>
            <a:pPr lvl="0" algn="l"/>
            <a:endParaRPr lang="en-US" sz="1200" b="0" dirty="0"/>
          </a:p>
          <a:p>
            <a:pPr lvl="0" algn="l"/>
            <a:r>
              <a:rPr lang="en-US" sz="900" b="0" dirty="0"/>
              <a:t>The findings and conclusions in this report are those of the authors and do not necessarily represent the official position of the Centers for Disease Control and Prevention.</a:t>
            </a:r>
          </a:p>
        </p:txBody>
      </p:sp>
      <p:sp>
        <p:nvSpPr>
          <p:cNvPr id="6" name="Text Placeholder 5"/>
          <p:cNvSpPr>
            <a:spLocks noGrp="1"/>
          </p:cNvSpPr>
          <p:nvPr>
            <p:ph type="body" sz="quarter" idx="11"/>
          </p:nvPr>
        </p:nvSpPr>
        <p:spPr/>
        <p:txBody>
          <a:bodyPr/>
          <a:lstStyle/>
          <a:p>
            <a:r>
              <a:rPr lang="en-US" dirty="0"/>
              <a:t>National Center for Environmental Health</a:t>
            </a:r>
          </a:p>
          <a:p>
            <a:endParaRPr lang="en-US" dirty="0"/>
          </a:p>
        </p:txBody>
      </p:sp>
      <p:sp>
        <p:nvSpPr>
          <p:cNvPr id="10" name="Text Placeholder 9"/>
          <p:cNvSpPr>
            <a:spLocks noGrp="1"/>
          </p:cNvSpPr>
          <p:nvPr>
            <p:ph type="body" sz="quarter" idx="12"/>
          </p:nvPr>
        </p:nvSpPr>
        <p:spPr>
          <a:xfrm>
            <a:off x="2286000" y="6446520"/>
            <a:ext cx="5105400" cy="228600"/>
          </a:xfrm>
        </p:spPr>
        <p:txBody>
          <a:bodyPr/>
          <a:lstStyle/>
          <a:p>
            <a:r>
              <a:rPr lang="en-US" dirty="0"/>
              <a:t>Division of Environmental Hazards and Health Effects</a:t>
            </a:r>
          </a:p>
        </p:txBody>
      </p:sp>
      <p:pic>
        <p:nvPicPr>
          <p:cNvPr id="8" name="Picture 7" descr="Logos of the United States Department of Health and Human Services and the Centers for Disease Control and Prevention&#10;"/>
          <p:cNvPicPr>
            <a:picLocks noChangeAspect="1"/>
          </p:cNvPicPr>
          <p:nvPr/>
        </p:nvPicPr>
        <p:blipFill>
          <a:blip r:embed="rId6" cstate="print"/>
          <a:stretch>
            <a:fillRect/>
          </a:stretch>
        </p:blipFill>
        <p:spPr>
          <a:xfrm>
            <a:off x="8763000" y="6477000"/>
            <a:ext cx="190500" cy="190500"/>
          </a:xfrm>
          <a:prstGeom prst="rect">
            <a:avLst/>
          </a:prstGeom>
        </p:spPr>
      </p:pic>
    </p:spTree>
    <p:extLst>
      <p:ext uri="{BB962C8B-B14F-4D97-AF65-F5344CB8AC3E}">
        <p14:creationId xmlns:p14="http://schemas.microsoft.com/office/powerpoint/2010/main" val="40699398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Presenter Disclosures</a:t>
            </a:r>
          </a:p>
        </p:txBody>
      </p:sp>
      <p:sp>
        <p:nvSpPr>
          <p:cNvPr id="4" name="Text Placeholder 3"/>
          <p:cNvSpPr>
            <a:spLocks noGrp="1"/>
          </p:cNvSpPr>
          <p:nvPr>
            <p:ph type="body" sz="quarter" idx="10"/>
          </p:nvPr>
        </p:nvSpPr>
        <p:spPr/>
        <p:txBody>
          <a:bodyPr/>
          <a:lstStyle/>
          <a:p>
            <a:endParaRPr lang="en-US"/>
          </a:p>
        </p:txBody>
      </p:sp>
      <p:sp>
        <p:nvSpPr>
          <p:cNvPr id="6" name="Text Box 14"/>
          <p:cNvSpPr txBox="1">
            <a:spLocks noGrp="1" noChangeArrowheads="1"/>
          </p:cNvSpPr>
          <p:nvPr>
            <p:ph idx="1"/>
          </p:nvPr>
        </p:nvSpPr>
        <p:spPr bwMode="auto">
          <a:xfrm>
            <a:off x="381000" y="18288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tx1"/>
                </a:solidFill>
                <a:effectLst/>
                <a:uLnTx/>
                <a:uFillTx/>
              </a:rPr>
              <a:t>No relationships to disclose</a:t>
            </a:r>
          </a:p>
        </p:txBody>
      </p:sp>
    </p:spTree>
    <p:extLst>
      <p:ext uri="{BB962C8B-B14F-4D97-AF65-F5344CB8AC3E}">
        <p14:creationId xmlns:p14="http://schemas.microsoft.com/office/powerpoint/2010/main" val="37342423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4"/>
          </a:xfrm>
        </p:spPr>
        <p:txBody>
          <a:bodyPr/>
          <a:lstStyle/>
          <a:p>
            <a:r>
              <a:rPr lang="en-US" dirty="0"/>
              <a:t>Background</a:t>
            </a:r>
          </a:p>
        </p:txBody>
      </p:sp>
      <p:sp>
        <p:nvSpPr>
          <p:cNvPr id="3" name="Content Placeholder 2"/>
          <p:cNvSpPr>
            <a:spLocks noGrp="1"/>
          </p:cNvSpPr>
          <p:nvPr>
            <p:ph idx="1"/>
          </p:nvPr>
        </p:nvSpPr>
        <p:spPr>
          <a:xfrm>
            <a:off x="457200" y="1066800"/>
            <a:ext cx="8229600" cy="4724401"/>
          </a:xfrm>
        </p:spPr>
        <p:txBody>
          <a:bodyPr/>
          <a:lstStyle/>
          <a:p>
            <a:r>
              <a:rPr lang="en-US" dirty="0"/>
              <a:t>Pollen affects health</a:t>
            </a:r>
          </a:p>
          <a:p>
            <a:pPr lvl="1"/>
            <a:r>
              <a:rPr lang="en-US" dirty="0"/>
              <a:t>30 – 60 million Americans with Allergic Rhinitis</a:t>
            </a:r>
            <a:r>
              <a:rPr lang="en-US" baseline="30000" dirty="0"/>
              <a:t>1</a:t>
            </a:r>
          </a:p>
          <a:p>
            <a:pPr lvl="1"/>
            <a:r>
              <a:rPr lang="en-US" dirty="0"/>
              <a:t>$11 billion per year spent on treatment</a:t>
            </a:r>
            <a:r>
              <a:rPr lang="en-US" baseline="30000" dirty="0"/>
              <a:t>2</a:t>
            </a:r>
          </a:p>
          <a:p>
            <a:pPr lvl="1"/>
            <a:r>
              <a:rPr lang="en-US" dirty="0"/>
              <a:t>Asthma</a:t>
            </a:r>
            <a:r>
              <a:rPr lang="en-US" baseline="30000" dirty="0"/>
              <a:t>3</a:t>
            </a:r>
            <a:r>
              <a:rPr lang="en-US" dirty="0"/>
              <a:t>, chronic obstructive pulmonary disease</a:t>
            </a:r>
            <a:r>
              <a:rPr lang="en-US" baseline="30000" dirty="0"/>
              <a:t>4</a:t>
            </a:r>
            <a:r>
              <a:rPr lang="en-US" dirty="0"/>
              <a:t>, and respiratory tract infections</a:t>
            </a:r>
            <a:r>
              <a:rPr lang="en-US" baseline="30000" dirty="0"/>
              <a:t>4</a:t>
            </a:r>
            <a:r>
              <a:rPr lang="en-US" dirty="0"/>
              <a:t> can be caused or exacerbated by pollen inhalation</a:t>
            </a:r>
          </a:p>
          <a:p>
            <a:r>
              <a:rPr lang="en-US" dirty="0"/>
              <a:t>Increasing evidence of changes in pollen production</a:t>
            </a:r>
          </a:p>
          <a:p>
            <a:endParaRPr lang="en-US" dirty="0"/>
          </a:p>
          <a:p>
            <a:pPr marL="0" indent="0" algn="ctr">
              <a:buNone/>
            </a:pPr>
            <a:r>
              <a:rPr lang="en-US" sz="2800" i="1" dirty="0">
                <a:solidFill>
                  <a:schemeClr val="tx1"/>
                </a:solidFill>
              </a:rPr>
              <a:t>Key question: </a:t>
            </a:r>
            <a:r>
              <a:rPr lang="en-US" sz="2800" dirty="0">
                <a:solidFill>
                  <a:schemeClr val="tx1"/>
                </a:solidFill>
              </a:rPr>
              <a:t>How are shifts in temperature and precipitation affecting pollen production?</a:t>
            </a:r>
          </a:p>
          <a:p>
            <a:endParaRPr lang="en-US" dirty="0"/>
          </a:p>
          <a:p>
            <a:endParaRPr lang="en-US" dirty="0"/>
          </a:p>
        </p:txBody>
      </p:sp>
      <p:sp>
        <p:nvSpPr>
          <p:cNvPr id="4" name="Text Placeholder 3"/>
          <p:cNvSpPr>
            <a:spLocks noGrp="1"/>
          </p:cNvSpPr>
          <p:nvPr>
            <p:ph type="body" sz="quarter" idx="10"/>
          </p:nvPr>
        </p:nvSpPr>
        <p:spPr/>
        <p:txBody>
          <a:bodyPr/>
          <a:lstStyle/>
          <a:p>
            <a:r>
              <a:rPr lang="en-US" baseline="30000" dirty="0"/>
              <a:t>1</a:t>
            </a:r>
            <a:r>
              <a:rPr lang="en-US" dirty="0"/>
              <a:t>Wallace et al, 2008; </a:t>
            </a:r>
            <a:r>
              <a:rPr lang="en-US" baseline="30000" dirty="0"/>
              <a:t>2</a:t>
            </a:r>
            <a:r>
              <a:rPr lang="en-US" dirty="0"/>
              <a:t>Blaiss et al, 2010; </a:t>
            </a:r>
            <a:r>
              <a:rPr lang="en-US" baseline="30000" dirty="0"/>
              <a:t>3</a:t>
            </a:r>
            <a:r>
              <a:rPr lang="en-US" dirty="0"/>
              <a:t>Cicera et al, 2012; </a:t>
            </a:r>
            <a:r>
              <a:rPr lang="en-US" baseline="30000" dirty="0"/>
              <a:t>4</a:t>
            </a:r>
            <a:r>
              <a:rPr lang="en-US" dirty="0"/>
              <a:t>Hanigan and Johnston, 2007</a:t>
            </a:r>
          </a:p>
        </p:txBody>
      </p:sp>
    </p:spTree>
    <p:extLst>
      <p:ext uri="{BB962C8B-B14F-4D97-AF65-F5344CB8AC3E}">
        <p14:creationId xmlns:p14="http://schemas.microsoft.com/office/powerpoint/2010/main" val="40109920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69" y="76200"/>
            <a:ext cx="8229600" cy="914400"/>
          </a:xfrm>
        </p:spPr>
        <p:txBody>
          <a:bodyPr/>
          <a:lstStyle/>
          <a:p>
            <a:r>
              <a:rPr lang="en-US" dirty="0"/>
              <a:t>Methods – Literature Review</a:t>
            </a:r>
          </a:p>
        </p:txBody>
      </p:sp>
      <p:sp>
        <p:nvSpPr>
          <p:cNvPr id="3" name="Content Placeholder 2"/>
          <p:cNvSpPr>
            <a:spLocks noGrp="1"/>
          </p:cNvSpPr>
          <p:nvPr>
            <p:ph idx="1"/>
          </p:nvPr>
        </p:nvSpPr>
        <p:spPr>
          <a:xfrm>
            <a:off x="457200" y="1066800"/>
            <a:ext cx="8229600" cy="4724401"/>
          </a:xfrm>
        </p:spPr>
        <p:txBody>
          <a:bodyPr/>
          <a:lstStyle/>
          <a:p>
            <a:r>
              <a:rPr lang="en-US" sz="1800" dirty="0"/>
              <a:t>Peer-reviewed published research </a:t>
            </a:r>
            <a:r>
              <a:rPr lang="en-US" sz="1800" i="1" dirty="0"/>
              <a:t>tracking pollen counts over time</a:t>
            </a:r>
            <a:endParaRPr lang="en-US" sz="1800" dirty="0"/>
          </a:p>
          <a:p>
            <a:r>
              <a:rPr lang="en-US" sz="1800" dirty="0"/>
              <a:t>Through January 31, 2016 (currently updating through October 2017)</a:t>
            </a:r>
          </a:p>
          <a:p>
            <a:r>
              <a:rPr lang="en-US" sz="1800" dirty="0"/>
              <a:t>Environmental Science Collection, Scopus, and CAB Abstracts databases </a:t>
            </a:r>
          </a:p>
          <a:p>
            <a:r>
              <a:rPr lang="en-US" sz="1800" dirty="0"/>
              <a:t>Title or abstract contained:</a:t>
            </a:r>
          </a:p>
          <a:p>
            <a:pPr lvl="1"/>
            <a:r>
              <a:rPr lang="en-US" sz="1600" dirty="0"/>
              <a:t>a pollen-related term adjacent (within three words) to a measurement/trend term</a:t>
            </a:r>
          </a:p>
          <a:p>
            <a:pPr lvl="1"/>
            <a:r>
              <a:rPr lang="en-US" sz="1600" dirty="0"/>
              <a:t>a term relating to seasonality, climate, or temperature</a:t>
            </a:r>
          </a:p>
        </p:txBody>
      </p:sp>
      <p:graphicFrame>
        <p:nvGraphicFramePr>
          <p:cNvPr id="6" name="Table 5"/>
          <p:cNvGraphicFramePr>
            <a:graphicFrameLocks noGrp="1"/>
          </p:cNvGraphicFramePr>
          <p:nvPr>
            <p:extLst>
              <p:ext uri="{D42A27DB-BD31-4B8C-83A1-F6EECF244321}">
                <p14:modId xmlns:p14="http://schemas.microsoft.com/office/powerpoint/2010/main" val="840860718"/>
              </p:ext>
            </p:extLst>
          </p:nvPr>
        </p:nvGraphicFramePr>
        <p:xfrm>
          <a:off x="381000" y="3505201"/>
          <a:ext cx="8382000" cy="2743200"/>
        </p:xfrm>
        <a:graphic>
          <a:graphicData uri="http://schemas.openxmlformats.org/drawingml/2006/table">
            <a:tbl>
              <a:tblPr firstRow="1" firstCol="1" bandRow="1"/>
              <a:tblGrid>
                <a:gridCol w="2779994">
                  <a:extLst>
                    <a:ext uri="{9D8B030D-6E8A-4147-A177-3AD203B41FA5}">
                      <a16:colId xmlns:a16="http://schemas.microsoft.com/office/drawing/2014/main" val="20000"/>
                    </a:ext>
                  </a:extLst>
                </a:gridCol>
                <a:gridCol w="3222028">
                  <a:extLst>
                    <a:ext uri="{9D8B030D-6E8A-4147-A177-3AD203B41FA5}">
                      <a16:colId xmlns:a16="http://schemas.microsoft.com/office/drawing/2014/main" val="20001"/>
                    </a:ext>
                  </a:extLst>
                </a:gridCol>
                <a:gridCol w="2379978">
                  <a:extLst>
                    <a:ext uri="{9D8B030D-6E8A-4147-A177-3AD203B41FA5}">
                      <a16:colId xmlns:a16="http://schemas.microsoft.com/office/drawing/2014/main" val="20002"/>
                    </a:ext>
                  </a:extLst>
                </a:gridCol>
              </a:tblGrid>
              <a:tr h="46778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Pollen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Measurement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Seasonal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275418">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Pollen, aero-</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allerg</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aeroallerg*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Quantit</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producti</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release*, amount*, concentration*, </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elevat</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measure*, detection, trend*, count*, change*, variation*, data, cubic meter*, cubic </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metre</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scale, level*, index, indices , grains,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Season*, </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Phenolog</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Spring, Autumn, Fall, flowering, start, peak, onset, temperature*, climate, </a:t>
                      </a:r>
                      <a:r>
                        <a:rPr lang="en-U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aerobiolog</a:t>
                      </a: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forecast*, pattern*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014945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Parameters for Study Inclusion</a:t>
            </a:r>
          </a:p>
        </p:txBody>
      </p:sp>
      <p:sp>
        <p:nvSpPr>
          <p:cNvPr id="3" name="Content Placeholder 2"/>
          <p:cNvSpPr>
            <a:spLocks noGrp="1"/>
          </p:cNvSpPr>
          <p:nvPr>
            <p:ph idx="1"/>
          </p:nvPr>
        </p:nvSpPr>
        <p:spPr>
          <a:xfrm>
            <a:off x="457200" y="1066800"/>
            <a:ext cx="8229600" cy="4800601"/>
          </a:xfrm>
        </p:spPr>
        <p:txBody>
          <a:bodyPr/>
          <a:lstStyle/>
          <a:p>
            <a:pPr>
              <a:lnSpc>
                <a:spcPct val="150000"/>
              </a:lnSpc>
            </a:pPr>
            <a:r>
              <a:rPr lang="en-US" sz="1800" dirty="0">
                <a:solidFill>
                  <a:schemeClr val="tx1"/>
                </a:solidFill>
              </a:rPr>
              <a:t>Study length: </a:t>
            </a:r>
            <a:r>
              <a:rPr lang="en-US" sz="1800" dirty="0"/>
              <a:t>At least 5 years of measured pollen data</a:t>
            </a:r>
          </a:p>
          <a:p>
            <a:pPr>
              <a:lnSpc>
                <a:spcPct val="150000"/>
              </a:lnSpc>
            </a:pPr>
            <a:r>
              <a:rPr lang="en-US" sz="1800" dirty="0">
                <a:solidFill>
                  <a:schemeClr val="tx1"/>
                </a:solidFill>
              </a:rPr>
              <a:t>Pollen: </a:t>
            </a:r>
            <a:r>
              <a:rPr lang="en-US" sz="1800" dirty="0"/>
              <a:t>Airborne pollen measurements</a:t>
            </a:r>
          </a:p>
          <a:p>
            <a:pPr>
              <a:lnSpc>
                <a:spcPct val="150000"/>
              </a:lnSpc>
            </a:pPr>
            <a:r>
              <a:rPr lang="en-US" sz="1800" dirty="0">
                <a:solidFill>
                  <a:schemeClr val="tx1"/>
                </a:solidFill>
              </a:rPr>
              <a:t>Trends: </a:t>
            </a:r>
            <a:r>
              <a:rPr lang="en-US" sz="1800" dirty="0"/>
              <a:t>Analyze or report the presence or absence of a trend in seasonality (length, start, end, or peak pollen date) or intensity (total annual pollen, daily concentration, or peak concentration)</a:t>
            </a:r>
          </a:p>
          <a:p>
            <a:pPr>
              <a:lnSpc>
                <a:spcPct val="150000"/>
              </a:lnSpc>
            </a:pPr>
            <a:r>
              <a:rPr lang="en-US" sz="1800" dirty="0">
                <a:solidFill>
                  <a:schemeClr val="tx1"/>
                </a:solidFill>
              </a:rPr>
              <a:t>Meteorological Data: </a:t>
            </a:r>
            <a:r>
              <a:rPr lang="en-US" sz="1800" dirty="0"/>
              <a:t>Analyze or report relationship between pollen and locally/regionally relevant meteorological data </a:t>
            </a:r>
          </a:p>
          <a:p>
            <a:pPr>
              <a:lnSpc>
                <a:spcPct val="150000"/>
              </a:lnSpc>
            </a:pPr>
            <a:r>
              <a:rPr lang="en-US" sz="1800" dirty="0">
                <a:solidFill>
                  <a:schemeClr val="tx1"/>
                </a:solidFill>
              </a:rPr>
              <a:t>Reporting: </a:t>
            </a:r>
            <a:r>
              <a:rPr lang="en-US" sz="1800" dirty="0"/>
              <a:t>Quantitative pollen or trend data</a:t>
            </a:r>
          </a:p>
          <a:p>
            <a:endParaRPr lang="en-US" dirty="0"/>
          </a:p>
          <a:p>
            <a:endParaRPr lang="en-US" dirty="0"/>
          </a:p>
        </p:txBody>
      </p:sp>
    </p:spTree>
    <p:extLst>
      <p:ext uri="{BB962C8B-B14F-4D97-AF65-F5344CB8AC3E}">
        <p14:creationId xmlns:p14="http://schemas.microsoft.com/office/powerpoint/2010/main" val="9185345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2667000" cy="4876802"/>
          </a:xfrm>
        </p:spPr>
        <p:txBody>
          <a:bodyPr/>
          <a:lstStyle/>
          <a:p>
            <a:endParaRPr lang="en-US" sz="1200" dirty="0"/>
          </a:p>
          <a:p>
            <a:endParaRPr lang="en-US" dirty="0"/>
          </a:p>
          <a:p>
            <a:r>
              <a:rPr lang="en-US" sz="2600" dirty="0"/>
              <a:t>8723 articles identified</a:t>
            </a:r>
          </a:p>
          <a:p>
            <a:endParaRPr lang="en-US" sz="2600" dirty="0"/>
          </a:p>
          <a:p>
            <a:r>
              <a:rPr lang="en-US" sz="2600" dirty="0"/>
              <a:t>307 screened in-depth</a:t>
            </a:r>
          </a:p>
          <a:p>
            <a:endParaRPr lang="en-US" sz="2600" dirty="0"/>
          </a:p>
          <a:p>
            <a:r>
              <a:rPr lang="en-US" sz="2600" dirty="0"/>
              <a:t>62 included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4800"/>
            <a:ext cx="4975873" cy="6172200"/>
          </a:xfrm>
          <a:prstGeom prst="rect">
            <a:avLst/>
          </a:prstGeom>
        </p:spPr>
      </p:pic>
    </p:spTree>
    <p:extLst>
      <p:ext uri="{BB962C8B-B14F-4D97-AF65-F5344CB8AC3E}">
        <p14:creationId xmlns:p14="http://schemas.microsoft.com/office/powerpoint/2010/main" val="23766490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Results</a:t>
            </a:r>
          </a:p>
        </p:txBody>
      </p:sp>
      <p:graphicFrame>
        <p:nvGraphicFramePr>
          <p:cNvPr id="5" name="Table 4"/>
          <p:cNvGraphicFramePr>
            <a:graphicFrameLocks noGrp="1"/>
          </p:cNvGraphicFramePr>
          <p:nvPr>
            <p:extLst>
              <p:ext uri="{D42A27DB-BD31-4B8C-83A1-F6EECF244321}">
                <p14:modId xmlns:p14="http://schemas.microsoft.com/office/powerpoint/2010/main" val="3594313668"/>
              </p:ext>
            </p:extLst>
          </p:nvPr>
        </p:nvGraphicFramePr>
        <p:xfrm>
          <a:off x="1295400" y="1143000"/>
          <a:ext cx="5791200" cy="464820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581025">
                <a:tc>
                  <a:txBody>
                    <a:bodyPr/>
                    <a:lstStyle/>
                    <a:p>
                      <a:endParaRPr lang="en-US" sz="1100" dirty="0">
                        <a:effectLst/>
                        <a:latin typeface="Calibri" panose="020F050202020403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a:effectLst/>
                        </a:rPr>
                        <a:t>Number of Analyses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0"/>
                  </a:ext>
                </a:extLst>
              </a:tr>
              <a:tr h="581025">
                <a:tc>
                  <a:txBody>
                    <a:bodyPr/>
                    <a:lstStyle/>
                    <a:p>
                      <a:pPr marL="0" marR="0">
                        <a:lnSpc>
                          <a:spcPct val="115000"/>
                        </a:lnSpc>
                        <a:spcBef>
                          <a:spcPts val="0"/>
                        </a:spcBef>
                        <a:spcAft>
                          <a:spcPts val="0"/>
                        </a:spcAft>
                      </a:pPr>
                      <a:r>
                        <a:rPr lang="en-US" sz="2000" dirty="0">
                          <a:effectLst/>
                        </a:rPr>
                        <a:t>Season start date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191</a:t>
                      </a:r>
                    </a:p>
                  </a:txBody>
                  <a:tcPr marL="68580" marR="68580" marT="0" marB="0" anchor="ctr"/>
                </a:tc>
                <a:extLst>
                  <a:ext uri="{0D108BD9-81ED-4DB2-BD59-A6C34878D82A}">
                    <a16:rowId xmlns:a16="http://schemas.microsoft.com/office/drawing/2014/main" val="10001"/>
                  </a:ext>
                </a:extLst>
              </a:tr>
              <a:tr h="581025">
                <a:tc>
                  <a:txBody>
                    <a:bodyPr/>
                    <a:lstStyle/>
                    <a:p>
                      <a:pPr marL="0" marR="0">
                        <a:lnSpc>
                          <a:spcPct val="115000"/>
                        </a:lnSpc>
                        <a:spcBef>
                          <a:spcPts val="0"/>
                        </a:spcBef>
                        <a:spcAft>
                          <a:spcPts val="0"/>
                        </a:spcAft>
                      </a:pPr>
                      <a:r>
                        <a:rPr lang="en-US" sz="2000" dirty="0">
                          <a:effectLst/>
                        </a:rPr>
                        <a:t>Season end date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112</a:t>
                      </a:r>
                    </a:p>
                  </a:txBody>
                  <a:tcPr marL="68580" marR="68580" marT="0" marB="0" anchor="ctr"/>
                </a:tc>
                <a:extLst>
                  <a:ext uri="{0D108BD9-81ED-4DB2-BD59-A6C34878D82A}">
                    <a16:rowId xmlns:a16="http://schemas.microsoft.com/office/drawing/2014/main" val="10002"/>
                  </a:ext>
                </a:extLst>
              </a:tr>
              <a:tr h="581025">
                <a:tc>
                  <a:txBody>
                    <a:bodyPr/>
                    <a:lstStyle/>
                    <a:p>
                      <a:pPr marL="0" marR="0">
                        <a:lnSpc>
                          <a:spcPct val="115000"/>
                        </a:lnSpc>
                        <a:spcBef>
                          <a:spcPts val="0"/>
                        </a:spcBef>
                        <a:spcAft>
                          <a:spcPts val="0"/>
                        </a:spcAft>
                      </a:pPr>
                      <a:r>
                        <a:rPr lang="en-US" sz="2000" dirty="0">
                          <a:effectLst/>
                        </a:rPr>
                        <a:t>Peak pollen date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73</a:t>
                      </a:r>
                    </a:p>
                  </a:txBody>
                  <a:tcPr marL="68580" marR="68580" marT="0" marB="0" anchor="ctr"/>
                </a:tc>
                <a:extLst>
                  <a:ext uri="{0D108BD9-81ED-4DB2-BD59-A6C34878D82A}">
                    <a16:rowId xmlns:a16="http://schemas.microsoft.com/office/drawing/2014/main" val="10003"/>
                  </a:ext>
                </a:extLst>
              </a:tr>
              <a:tr h="581025">
                <a:tc>
                  <a:txBody>
                    <a:bodyPr/>
                    <a:lstStyle/>
                    <a:p>
                      <a:pPr marL="0" marR="0">
                        <a:lnSpc>
                          <a:spcPct val="115000"/>
                        </a:lnSpc>
                        <a:spcBef>
                          <a:spcPts val="0"/>
                        </a:spcBef>
                        <a:spcAft>
                          <a:spcPts val="0"/>
                        </a:spcAft>
                      </a:pPr>
                      <a:r>
                        <a:rPr lang="en-US" sz="2000" dirty="0">
                          <a:effectLst/>
                        </a:rPr>
                        <a:t>Season length</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161</a:t>
                      </a:r>
                    </a:p>
                  </a:txBody>
                  <a:tcPr marL="68580" marR="68580" marT="0" marB="0" anchor="ctr"/>
                </a:tc>
                <a:extLst>
                  <a:ext uri="{0D108BD9-81ED-4DB2-BD59-A6C34878D82A}">
                    <a16:rowId xmlns:a16="http://schemas.microsoft.com/office/drawing/2014/main" val="10004"/>
                  </a:ext>
                </a:extLst>
              </a:tr>
              <a:tr h="581025">
                <a:tc>
                  <a:txBody>
                    <a:bodyPr/>
                    <a:lstStyle/>
                    <a:p>
                      <a:pPr marL="0" marR="0">
                        <a:lnSpc>
                          <a:spcPct val="115000"/>
                        </a:lnSpc>
                        <a:spcBef>
                          <a:spcPts val="0"/>
                        </a:spcBef>
                        <a:spcAft>
                          <a:spcPts val="0"/>
                        </a:spcAft>
                      </a:pPr>
                      <a:r>
                        <a:rPr lang="en-US" sz="2000" dirty="0">
                          <a:effectLst/>
                        </a:rPr>
                        <a:t>Total annual pollen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1499</a:t>
                      </a:r>
                    </a:p>
                  </a:txBody>
                  <a:tcPr marL="68580" marR="68580" marT="0" marB="0" anchor="ctr"/>
                </a:tc>
                <a:extLst>
                  <a:ext uri="{0D108BD9-81ED-4DB2-BD59-A6C34878D82A}">
                    <a16:rowId xmlns:a16="http://schemas.microsoft.com/office/drawing/2014/main" val="10005"/>
                  </a:ext>
                </a:extLst>
              </a:tr>
              <a:tr h="581025">
                <a:tc>
                  <a:txBody>
                    <a:bodyPr/>
                    <a:lstStyle/>
                    <a:p>
                      <a:pPr marL="0" marR="0">
                        <a:lnSpc>
                          <a:spcPct val="115000"/>
                        </a:lnSpc>
                        <a:spcBef>
                          <a:spcPts val="0"/>
                        </a:spcBef>
                        <a:spcAft>
                          <a:spcPts val="0"/>
                        </a:spcAft>
                      </a:pPr>
                      <a:r>
                        <a:rPr lang="en-US" sz="2000" dirty="0">
                          <a:effectLst/>
                        </a:rPr>
                        <a:t>Mean daily pollen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35</a:t>
                      </a:r>
                    </a:p>
                  </a:txBody>
                  <a:tcPr marL="68580" marR="68580" marT="0" marB="0" anchor="ctr"/>
                </a:tc>
                <a:extLst>
                  <a:ext uri="{0D108BD9-81ED-4DB2-BD59-A6C34878D82A}">
                    <a16:rowId xmlns:a16="http://schemas.microsoft.com/office/drawing/2014/main" val="10006"/>
                  </a:ext>
                </a:extLst>
              </a:tr>
              <a:tr h="581025">
                <a:tc>
                  <a:txBody>
                    <a:bodyPr/>
                    <a:lstStyle/>
                    <a:p>
                      <a:pPr marL="0" marR="0">
                        <a:lnSpc>
                          <a:spcPct val="115000"/>
                        </a:lnSpc>
                        <a:spcBef>
                          <a:spcPts val="0"/>
                        </a:spcBef>
                        <a:spcAft>
                          <a:spcPts val="0"/>
                        </a:spcAft>
                      </a:pPr>
                      <a:r>
                        <a:rPr lang="en-US" sz="2000" dirty="0">
                          <a:effectLst/>
                        </a:rPr>
                        <a:t>Peak day pollen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000" b="1" kern="1200" dirty="0">
                          <a:solidFill>
                            <a:srgbClr val="000000"/>
                          </a:solidFill>
                          <a:effectLst/>
                          <a:latin typeface="+mn-lt"/>
                          <a:ea typeface="+mn-ea"/>
                          <a:cs typeface="+mn-cs"/>
                        </a:rPr>
                        <a:t>71</a:t>
                      </a: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646511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229600" cy="563562"/>
          </a:xfrm>
        </p:spPr>
        <p:txBody>
          <a:bodyPr/>
          <a:lstStyle/>
          <a:p>
            <a:r>
              <a:rPr lang="en-US" dirty="0"/>
              <a:t>Study Site Locations</a:t>
            </a:r>
          </a:p>
        </p:txBody>
      </p:sp>
      <p:pic>
        <p:nvPicPr>
          <p:cNvPr id="5" name="Content Placeholder 4" descr="PollenReview_StationLocation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611" r="3112"/>
          <a:stretch/>
        </p:blipFill>
        <p:spPr bwMode="auto">
          <a:xfrm>
            <a:off x="178904" y="1371600"/>
            <a:ext cx="8786191" cy="3886200"/>
          </a:xfrm>
          <a:prstGeom prst="rect">
            <a:avLst/>
          </a:prstGeom>
          <a:noFill/>
          <a:ln>
            <a:noFill/>
          </a:ln>
        </p:spPr>
      </p:pic>
    </p:spTree>
    <p:extLst>
      <p:ext uri="{BB962C8B-B14F-4D97-AF65-F5344CB8AC3E}">
        <p14:creationId xmlns:p14="http://schemas.microsoft.com/office/powerpoint/2010/main" val="17830446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a:t>Shifts in Pollen Timing (% of analyses)</a:t>
            </a:r>
          </a:p>
        </p:txBody>
      </p:sp>
      <p:graphicFrame>
        <p:nvGraphicFramePr>
          <p:cNvPr id="5" name="Chart 4"/>
          <p:cNvGraphicFramePr/>
          <p:nvPr>
            <p:extLst>
              <p:ext uri="{D42A27DB-BD31-4B8C-83A1-F6EECF244321}">
                <p14:modId xmlns:p14="http://schemas.microsoft.com/office/powerpoint/2010/main" val="3451765822"/>
              </p:ext>
            </p:extLst>
          </p:nvPr>
        </p:nvGraphicFramePr>
        <p:xfrm>
          <a:off x="304800" y="1219200"/>
          <a:ext cx="8534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1350552"/>
      </p:ext>
    </p:extLst>
  </p:cSld>
  <p:clrMapOvr>
    <a:masterClrMapping/>
  </p:clrMapOvr>
  <p:transition>
    <p:fade/>
  </p:transition>
</p:sld>
</file>

<file path=ppt/theme/theme1.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2197</TotalTime>
  <Words>1098</Words>
  <Application>Microsoft Office PowerPoint</Application>
  <PresentationFormat>On-screen Show (4:3)</PresentationFormat>
  <Paragraphs>159</Paragraphs>
  <Slides>15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Myriad Web Pro</vt:lpstr>
      <vt:lpstr>Times New Roman</vt:lpstr>
      <vt:lpstr>Wingdings</vt:lpstr>
      <vt:lpstr>NCHHSTP_PPT_dark(</vt:lpstr>
      <vt:lpstr>1_NCHHSTP_PPT_dark(</vt:lpstr>
      <vt:lpstr> </vt:lpstr>
      <vt:lpstr>Presenter Disclosures</vt:lpstr>
      <vt:lpstr>Background</vt:lpstr>
      <vt:lpstr>Methods – Literature Review</vt:lpstr>
      <vt:lpstr>Parameters for Study Inclusion</vt:lpstr>
      <vt:lpstr>PowerPoint Presentation</vt:lpstr>
      <vt:lpstr>Results</vt:lpstr>
      <vt:lpstr>Study Site Locations</vt:lpstr>
      <vt:lpstr>Shifts in Pollen Timing (% of analyses)</vt:lpstr>
      <vt:lpstr>Shifts in Pollen Amount (% of analyses)</vt:lpstr>
      <vt:lpstr>Oak pollen and higher temperatures</vt:lpstr>
      <vt:lpstr>Ragweed pollen and higher temperatures</vt:lpstr>
      <vt:lpstr>Summary</vt:lpstr>
      <vt:lpstr>Next Steps</vt:lpstr>
      <vt:lpstr> Climate and Health Program Division of Environmental Hazards &amp; Health Effects National Center for Environmental Health Centers for Disease Control and Prevention  Email:   pschramm@cdc.gov   climateandhealth@cdc.gov     Website:  http://www.cdc.gov/climateandhealth/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Marybeth Montoro</cp:lastModifiedBy>
  <cp:revision>96</cp:revision>
  <dcterms:created xsi:type="dcterms:W3CDTF">2015-02-27T13:55:52Z</dcterms:created>
  <dcterms:modified xsi:type="dcterms:W3CDTF">2017-11-15T04:47:05Z</dcterms:modified>
</cp:coreProperties>
</file>