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9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0" r:id="rId14"/>
    <p:sldId id="268" r:id="rId15"/>
    <p:sldId id="269" r:id="rId16"/>
    <p:sldId id="284" r:id="rId17"/>
    <p:sldId id="286" r:id="rId18"/>
    <p:sldId id="287" r:id="rId19"/>
    <p:sldId id="289" r:id="rId20"/>
    <p:sldId id="290" r:id="rId21"/>
    <p:sldId id="291" r:id="rId22"/>
    <p:sldId id="292" r:id="rId23"/>
    <p:sldId id="277" r:id="rId24"/>
    <p:sldId id="278" r:id="rId25"/>
    <p:sldId id="279" r:id="rId26"/>
    <p:sldId id="280" r:id="rId27"/>
    <p:sldId id="281" r:id="rId28"/>
    <p:sldId id="283" r:id="rId29"/>
    <p:sldId id="271" r:id="rId30"/>
    <p:sldId id="272" r:id="rId31"/>
    <p:sldId id="273" r:id="rId32"/>
    <p:sldId id="274" r:id="rId33"/>
    <p:sldId id="275" r:id="rId34"/>
    <p:sldId id="276" r:id="rId35"/>
    <p:sldId id="294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5"/>
  </p:normalViewPr>
  <p:slideViewPr>
    <p:cSldViewPr snapToGrid="0" snapToObjects="1">
      <p:cViewPr varScale="1">
        <p:scale>
          <a:sx n="89" d="100"/>
          <a:sy n="89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06157-BA1B-A744-B953-81D3756AF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D03D7-56B5-9649-AF57-DAA4DABC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Case-cross b/c it</a:t>
            </a:r>
            <a:r>
              <a:rPr lang="en-US" baseline="0" dirty="0"/>
              <a:t> can detect acute effects from short-term exposures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77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2014 Nat’l Climate Assessment: adverse pregnancy outcomes from “severe stress”</a:t>
            </a:r>
          </a:p>
          <a:p>
            <a:r>
              <a:rPr lang="en-US" dirty="0"/>
              <a:t>5x more likely to die from viral infections</a:t>
            </a:r>
          </a:p>
          <a:p>
            <a:r>
              <a:rPr lang="en-US" dirty="0"/>
              <a:t>PIH, </a:t>
            </a:r>
            <a:r>
              <a:rPr lang="en-US" dirty="0" err="1"/>
              <a:t>accreta</a:t>
            </a:r>
            <a:r>
              <a:rPr lang="en-US" dirty="0"/>
              <a:t>/</a:t>
            </a:r>
            <a:r>
              <a:rPr lang="en-US" dirty="0" err="1"/>
              <a:t>previa</a:t>
            </a:r>
            <a:r>
              <a:rPr lang="en-US" dirty="0"/>
              <a:t>/abruption:</a:t>
            </a:r>
            <a:r>
              <a:rPr lang="en-US" baseline="0" dirty="0"/>
              <a:t> sudden hemorrhage; PE/VTE due to stasis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0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Preterm birth</a:t>
            </a:r>
            <a:r>
              <a:rPr lang="en-US" baseline="0" dirty="0"/>
              <a:t> and NND, long-term </a:t>
            </a:r>
            <a:r>
              <a:rPr lang="en-US" baseline="0" dirty="0" err="1"/>
              <a:t>sequelae</a:t>
            </a:r>
            <a:endParaRPr lang="en-US" baseline="0" dirty="0"/>
          </a:p>
          <a:p>
            <a:r>
              <a:rPr lang="en-US" baseline="0" dirty="0"/>
              <a:t>Studies of heat: threshold temp, warm season, closer to term; DM, PIH may increase the risk, certain racial/ethnic groups;</a:t>
            </a:r>
          </a:p>
          <a:p>
            <a:r>
              <a:rPr lang="en-US" baseline="0" dirty="0"/>
              <a:t>Air pollution: third trimester, urban areas (concentrated exposures)</a:t>
            </a:r>
          </a:p>
          <a:p>
            <a:r>
              <a:rPr lang="en-US" baseline="0" dirty="0"/>
              <a:t>Mechanisms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3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PIH and infections</a:t>
            </a:r>
            <a:r>
              <a:rPr lang="en-US" baseline="0" dirty="0"/>
              <a:t> </a:t>
            </a:r>
            <a:r>
              <a:rPr lang="en-US" dirty="0"/>
              <a:t>may necessitate early</a:t>
            </a:r>
            <a:r>
              <a:rPr lang="en-US" baseline="0" dirty="0"/>
              <a:t> delivery for either fetus or the mother, or both</a:t>
            </a:r>
          </a:p>
          <a:p>
            <a:pPr marL="228600" indent="-228600">
              <a:buAutoNum type="arabicParenR"/>
            </a:pPr>
            <a:r>
              <a:rPr lang="en-US" baseline="0" dirty="0"/>
              <a:t>Previously mentioned </a:t>
            </a:r>
            <a:r>
              <a:rPr lang="en-US" baseline="0" dirty="0" err="1"/>
              <a:t>susceptiblity</a:t>
            </a:r>
            <a:r>
              <a:rPr lang="en-US" baseline="0" dirty="0"/>
              <a:t> to viral infections and worse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71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tied to heat, air pollution</a:t>
            </a:r>
          </a:p>
          <a:p>
            <a:pPr marL="228600" indent="-228600">
              <a:buAutoNum type="arabicParenR"/>
            </a:pPr>
            <a:r>
              <a:rPr lang="en-US" dirty="0"/>
              <a:t>Temps were</a:t>
            </a:r>
            <a:r>
              <a:rPr lang="en-US" baseline="0" dirty="0"/>
              <a:t> defined as relative to each site; </a:t>
            </a:r>
            <a:r>
              <a:rPr lang="en-US" dirty="0"/>
              <a:t>Cold also associated offset</a:t>
            </a:r>
            <a:r>
              <a:rPr lang="en-US" baseline="0" dirty="0"/>
              <a:t> some heat</a:t>
            </a:r>
          </a:p>
          <a:p>
            <a:pPr marL="228600" indent="-228600">
              <a:buAutoNum type="arabicParenR"/>
            </a:pPr>
            <a:r>
              <a:rPr lang="en-US" baseline="0" dirty="0"/>
              <a:t>A.P: type of pollutant, measuring technique, timing varied results; race/SES important too</a:t>
            </a:r>
          </a:p>
          <a:p>
            <a:pPr marL="228600" indent="-228600">
              <a:buAutoNum type="arabicParenR"/>
            </a:pPr>
            <a:r>
              <a:rPr lang="en-US" baseline="0" dirty="0"/>
              <a:t>Yang: dispersal shows area at risk: sheer number of </a:t>
            </a:r>
            <a:r>
              <a:rPr lang="en-US" baseline="0" dirty="0" err="1"/>
              <a:t>pregnacies</a:t>
            </a:r>
            <a:r>
              <a:rPr lang="en-US" baseline="0" dirty="0"/>
              <a:t> exposed, higher SES not protective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0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heat and AP</a:t>
            </a:r>
            <a:r>
              <a:rPr lang="en-US" baseline="0" dirty="0"/>
              <a:t> implicated in both SB and Infant death- th</a:t>
            </a:r>
            <a:r>
              <a:rPr lang="en-US" dirty="0"/>
              <a:t>e most devastating of outcomes</a:t>
            </a:r>
          </a:p>
          <a:p>
            <a:r>
              <a:rPr lang="en-US" dirty="0" err="1"/>
              <a:t>Basu</a:t>
            </a:r>
            <a:r>
              <a:rPr lang="en-US" dirty="0"/>
              <a:t> x2 : mean apparent temps, not extremes tied to SB and NND; preterm is risk for both- which CC</a:t>
            </a:r>
            <a:r>
              <a:rPr lang="en-US" baseline="0" dirty="0"/>
              <a:t> may be increasing</a:t>
            </a:r>
            <a:endParaRPr lang="en-US" dirty="0"/>
          </a:p>
          <a:p>
            <a:r>
              <a:rPr lang="en-US" dirty="0"/>
              <a:t>2,3,4:</a:t>
            </a:r>
            <a:r>
              <a:rPr lang="en-US" baseline="0" dirty="0"/>
              <a:t> Ozone whole-pregnancy</a:t>
            </a:r>
          </a:p>
          <a:p>
            <a:r>
              <a:rPr lang="en-US" baseline="0" dirty="0"/>
              <a:t>2: asthmatic women and PM, CO; 8000 SBs a year!</a:t>
            </a:r>
          </a:p>
          <a:p>
            <a:r>
              <a:rPr lang="en-US" baseline="0" dirty="0"/>
              <a:t>3: CA study CO no, but PM2.5 yes</a:t>
            </a:r>
          </a:p>
          <a:p>
            <a:r>
              <a:rPr lang="en-US" baseline="0" dirty="0"/>
              <a:t>4:SIDS and </a:t>
            </a:r>
            <a:r>
              <a:rPr lang="en-US" baseline="0" dirty="0" err="1"/>
              <a:t>resp</a:t>
            </a:r>
            <a:r>
              <a:rPr lang="en-US" baseline="0" dirty="0"/>
              <a:t> related deaths PM10 and Ozone, not PM2.5, CO; </a:t>
            </a:r>
            <a:r>
              <a:rPr lang="en-US" baseline="0" dirty="0" err="1"/>
              <a:t>poss</a:t>
            </a:r>
            <a:r>
              <a:rPr lang="en-US" baseline="0" dirty="0"/>
              <a:t> prenatal exposure</a:t>
            </a:r>
            <a:endParaRPr lang="en-US" dirty="0"/>
          </a:p>
          <a:p>
            <a:r>
              <a:rPr lang="en-US" dirty="0"/>
              <a:t>NND studies,</a:t>
            </a:r>
            <a:r>
              <a:rPr lang="en-US" baseline="0" dirty="0"/>
              <a:t> ?pregnancy related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B0BD-5FEA-B642-9864-84BFD12407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06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Elevated temps expand range, decrease incubation period of pathogen, increase</a:t>
            </a:r>
            <a:r>
              <a:rPr lang="en-US" baseline="0" dirty="0"/>
              <a:t> feeding(biting) rate</a:t>
            </a:r>
          </a:p>
          <a:p>
            <a:r>
              <a:rPr lang="en-US" baseline="0" dirty="0"/>
              <a:t>CDC, 2016: 1297 cases, 10% confirmed, 15% if first trimester; none were domestically acquired</a:t>
            </a:r>
          </a:p>
          <a:p>
            <a:r>
              <a:rPr lang="en-US" baseline="0" dirty="0" err="1"/>
              <a:t>Vanderlinden</a:t>
            </a:r>
            <a:r>
              <a:rPr lang="en-US" baseline="0" dirty="0"/>
              <a:t> paper puts upward pressure on those numbers, as the full range of infection </a:t>
            </a:r>
            <a:r>
              <a:rPr lang="en-US" baseline="0" dirty="0" err="1"/>
              <a:t>sequela</a:t>
            </a:r>
            <a:r>
              <a:rPr lang="en-US" baseline="0" dirty="0"/>
              <a:t> are known</a:t>
            </a:r>
          </a:p>
          <a:p>
            <a:r>
              <a:rPr lang="en-US" baseline="0" dirty="0"/>
              <a:t>Two big questions: when will the first US case of </a:t>
            </a:r>
            <a:r>
              <a:rPr lang="en-US" baseline="0" dirty="0" err="1"/>
              <a:t>Zika</a:t>
            </a:r>
            <a:r>
              <a:rPr lang="en-US" baseline="0" dirty="0"/>
              <a:t> occur, and how many will follow (economic factors)?  More importantly, what’s next?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27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Loss of place,</a:t>
            </a:r>
            <a:r>
              <a:rPr lang="en-US" baseline="0" dirty="0"/>
              <a:t> precious belongings</a:t>
            </a:r>
            <a:endParaRPr lang="en-US" dirty="0"/>
          </a:p>
          <a:p>
            <a:r>
              <a:rPr lang="en-US" dirty="0"/>
              <a:t>Emerging</a:t>
            </a:r>
            <a:r>
              <a:rPr lang="en-US" baseline="0" dirty="0"/>
              <a:t> lit on effects of non-disasters: aggravation or new mental health </a:t>
            </a:r>
            <a:r>
              <a:rPr lang="en-US" baseline="0" dirty="0" err="1"/>
              <a:t>probs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37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NHS</a:t>
            </a:r>
            <a:r>
              <a:rPr lang="en-US" baseline="0" dirty="0"/>
              <a:t> cohort: over 120,000 nurses; PM 2.5 and PM10</a:t>
            </a:r>
          </a:p>
          <a:p>
            <a:pPr marL="228600" indent="-228600">
              <a:buAutoNum type="arabicParenR"/>
            </a:pPr>
            <a:r>
              <a:rPr lang="en-US" dirty="0"/>
              <a:t>SWAN:</a:t>
            </a:r>
            <a:r>
              <a:rPr lang="en-US" baseline="0" dirty="0"/>
              <a:t> diverse cohort of nearly 2000 women across US; </a:t>
            </a:r>
            <a:r>
              <a:rPr lang="en-US" dirty="0"/>
              <a:t>CRP</a:t>
            </a:r>
            <a:r>
              <a:rPr lang="en-US" baseline="0" dirty="0"/>
              <a:t> linked to CVD and death in over 30 studies of healthy men and women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57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Widely</a:t>
            </a:r>
            <a:r>
              <a:rPr lang="en-US" baseline="0" dirty="0"/>
              <a:t> disparate effects: Air pollution, fungal infections, heat and </a:t>
            </a:r>
            <a:r>
              <a:rPr lang="en-US" baseline="0" dirty="0" err="1"/>
              <a:t>hayfever</a:t>
            </a:r>
            <a:endParaRPr lang="en-US" baseline="0" dirty="0"/>
          </a:p>
          <a:p>
            <a:pPr marL="228600" indent="-228600">
              <a:buAutoNum type="arabicParenR"/>
            </a:pPr>
            <a:r>
              <a:rPr lang="en-US" dirty="0"/>
              <a:t>PM2.5 worse from fires than ordinary PM2.5</a:t>
            </a:r>
          </a:p>
          <a:p>
            <a:pPr marL="228600" indent="-228600">
              <a:buAutoNum type="arabicParenR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4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VO2</a:t>
            </a:r>
            <a:r>
              <a:rPr lang="en-US" baseline="0" dirty="0"/>
              <a:t> max is aerobic power, not gender related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5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Statistics</a:t>
            </a:r>
            <a:r>
              <a:rPr lang="en-US" baseline="0" dirty="0"/>
              <a:t> plagued by variable </a:t>
            </a:r>
            <a:r>
              <a:rPr lang="en-US" baseline="0" dirty="0" err="1"/>
              <a:t>defnitions</a:t>
            </a:r>
            <a:r>
              <a:rPr lang="en-US" baseline="0" dirty="0"/>
              <a:t> of heat, underreporting, study designs..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01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err="1"/>
              <a:t>Epi</a:t>
            </a:r>
            <a:r>
              <a:rPr lang="en-US" dirty="0"/>
              <a:t> study	</a:t>
            </a:r>
          </a:p>
          <a:p>
            <a:pPr marL="228600" indent="-228600">
              <a:buAutoNum type="arabicParenR"/>
            </a:pPr>
            <a:r>
              <a:rPr lang="en-US" dirty="0"/>
              <a:t>Case cross</a:t>
            </a:r>
          </a:p>
          <a:p>
            <a:pPr marL="228600" indent="-228600">
              <a:buAutoNum type="arabicParenR"/>
            </a:pPr>
            <a:r>
              <a:rPr lang="en-US" dirty="0"/>
              <a:t>Case- cross, 2 day lag (acute effect); some </a:t>
            </a:r>
            <a:r>
              <a:rPr lang="en-US" dirty="0" err="1"/>
              <a:t>assoc</a:t>
            </a:r>
            <a:r>
              <a:rPr lang="en-US" dirty="0"/>
              <a:t> with COPD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22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dirty="0"/>
              <a:t>dementia is a risk factor for heat wave morbid/mortality: positive feedback loop between air poll, dementia and heat sensitivity</a:t>
            </a:r>
          </a:p>
          <a:p>
            <a:pPr marL="228600" indent="-228600">
              <a:buAutoNum type="arabicParenR"/>
            </a:pPr>
            <a:r>
              <a:rPr lang="en-US" dirty="0"/>
              <a:t>Both</a:t>
            </a:r>
            <a:r>
              <a:rPr lang="en-US" baseline="0" dirty="0"/>
              <a:t> measure effect of 10mcg/m3 increase in PM2.5; more specific risks in </a:t>
            </a:r>
            <a:r>
              <a:rPr lang="en-US" baseline="0" dirty="0" err="1"/>
              <a:t>Lipsett</a:t>
            </a:r>
            <a:r>
              <a:rPr lang="en-US" baseline="0" dirty="0"/>
              <a:t> 3</a:t>
            </a:r>
          </a:p>
          <a:p>
            <a:pPr marL="228600" indent="-228600">
              <a:buAutoNum type="arabicParenR"/>
            </a:pPr>
            <a:r>
              <a:rPr lang="en-US" baseline="0" dirty="0"/>
              <a:t>Both suggest etiologic role of PM in circulatory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45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 2: ID due to drought/rainfall;</a:t>
            </a:r>
            <a:r>
              <a:rPr lang="en-US" baseline="0" dirty="0"/>
              <a:t> 3 heat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15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Observational study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33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0" dirty="0"/>
              <a:t> noted other countries more in females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18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Authors noted</a:t>
            </a:r>
            <a:r>
              <a:rPr lang="en-US" baseline="0" dirty="0"/>
              <a:t> that they might have found more deaths in women, in concert with other studies, had they looked at heat waves.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05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Preliminary;</a:t>
            </a:r>
            <a:r>
              <a:rPr lang="en-US" baseline="0" dirty="0"/>
              <a:t> paucity of data!</a:t>
            </a:r>
          </a:p>
          <a:p>
            <a:r>
              <a:rPr lang="en-US" dirty="0" err="1"/>
              <a:t>Cocci</a:t>
            </a:r>
            <a:r>
              <a:rPr lang="en-US" dirty="0"/>
              <a:t>: southwest</a:t>
            </a:r>
            <a:r>
              <a:rPr lang="en-US" baseline="0" dirty="0"/>
              <a:t> US; asthma: most common </a:t>
            </a:r>
            <a:r>
              <a:rPr lang="en-US" baseline="0" dirty="0" err="1"/>
              <a:t>peds</a:t>
            </a:r>
            <a:r>
              <a:rPr lang="en-US" baseline="0" dirty="0"/>
              <a:t> chronic illness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Ozone:</a:t>
            </a:r>
            <a:r>
              <a:rPr lang="en-US" baseline="0" dirty="0"/>
              <a:t> </a:t>
            </a:r>
            <a:r>
              <a:rPr lang="en-US" baseline="0" dirty="0" err="1"/>
              <a:t>resp</a:t>
            </a:r>
            <a:r>
              <a:rPr lang="en-US" baseline="0" dirty="0"/>
              <a:t> tract irritant; increases with temp; PM: </a:t>
            </a:r>
            <a:r>
              <a:rPr lang="en-US" baseline="0" dirty="0" err="1"/>
              <a:t>nat’l</a:t>
            </a:r>
            <a:r>
              <a:rPr lang="en-US" baseline="0" dirty="0"/>
              <a:t> sources and FF burning; CRP</a:t>
            </a:r>
            <a:endParaRPr lang="en-US" dirty="0"/>
          </a:p>
          <a:p>
            <a:r>
              <a:rPr lang="en-US" dirty="0" err="1"/>
              <a:t>Chldren</a:t>
            </a:r>
            <a:r>
              <a:rPr lang="en-US" dirty="0"/>
              <a:t>: faster RR, more</a:t>
            </a:r>
            <a:r>
              <a:rPr lang="en-US" baseline="0" dirty="0"/>
              <a:t> exposure; asthmatics</a:t>
            </a:r>
          </a:p>
          <a:p>
            <a:r>
              <a:rPr lang="en-US" baseline="0" dirty="0"/>
              <a:t>Elderly: more CVD, </a:t>
            </a:r>
            <a:r>
              <a:rPr lang="en-US" baseline="0" dirty="0" err="1"/>
              <a:t>resp</a:t>
            </a:r>
            <a:r>
              <a:rPr lang="en-US" baseline="0" dirty="0"/>
              <a:t> disease, reduced resilience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4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Rainfall: warmth/</a:t>
            </a:r>
            <a:r>
              <a:rPr lang="en-US" dirty="0" err="1"/>
              <a:t>atmosp</a:t>
            </a:r>
            <a:r>
              <a:rPr lang="en-US" baseline="0" dirty="0" err="1"/>
              <a:t>h</a:t>
            </a:r>
            <a:r>
              <a:rPr lang="en-US" baseline="0" dirty="0"/>
              <a:t> water/heavier rains/standing water; 12-19 million cases annually, underreported</a:t>
            </a:r>
            <a:endParaRPr lang="en-US" dirty="0"/>
          </a:p>
          <a:p>
            <a:r>
              <a:rPr lang="en-US" dirty="0"/>
              <a:t>Vector:</a:t>
            </a:r>
            <a:r>
              <a:rPr lang="en-US" baseline="0" dirty="0"/>
              <a:t> multifactorial, one factor, mosquito effects; </a:t>
            </a:r>
            <a:r>
              <a:rPr lang="en-US" baseline="0" dirty="0" err="1"/>
              <a:t>Zika</a:t>
            </a:r>
            <a:r>
              <a:rPr lang="en-US" baseline="0" dirty="0"/>
              <a:t>, WNV</a:t>
            </a:r>
            <a:endParaRPr lang="en-US" dirty="0"/>
          </a:p>
          <a:p>
            <a:r>
              <a:rPr lang="en-US" dirty="0"/>
              <a:t>Houston: 2 1/500</a:t>
            </a:r>
            <a:r>
              <a:rPr lang="en-US" baseline="0" dirty="0"/>
              <a:t>, 1 1/1000 May 2015-16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4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effects of this age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5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Asthma:</a:t>
            </a:r>
            <a:r>
              <a:rPr lang="en-US" baseline="0" dirty="0"/>
              <a:t> most common </a:t>
            </a:r>
            <a:r>
              <a:rPr lang="en-US" baseline="0" dirty="0" err="1"/>
              <a:t>peds</a:t>
            </a:r>
            <a:r>
              <a:rPr lang="en-US" baseline="0" dirty="0"/>
              <a:t> chronic illness</a:t>
            </a:r>
            <a:endParaRPr lang="en-US" dirty="0"/>
          </a:p>
          <a:p>
            <a:r>
              <a:rPr lang="en-US" dirty="0"/>
              <a:t>Heat:</a:t>
            </a:r>
            <a:r>
              <a:rPr lang="en-US" baseline="0" dirty="0"/>
              <a:t> both time-</a:t>
            </a:r>
            <a:r>
              <a:rPr lang="en-US" baseline="0" dirty="0" err="1"/>
              <a:t>strat</a:t>
            </a:r>
            <a:r>
              <a:rPr lang="en-US" baseline="0" dirty="0"/>
              <a:t> studies. Looked at extreme heat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 apparent temp includes</a:t>
            </a:r>
            <a:r>
              <a:rPr lang="en-US" baseline="0" dirty="0"/>
              <a:t> humidity</a:t>
            </a:r>
          </a:p>
          <a:p>
            <a:r>
              <a:rPr lang="en-US" baseline="0" dirty="0"/>
              <a:t>3) ?in utero effect</a:t>
            </a:r>
          </a:p>
          <a:p>
            <a:r>
              <a:rPr lang="en-US" baseline="0" dirty="0"/>
              <a:t>Note similar impacts for 2,3; 3 focused on infants.  Race may be indicative of 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?gender </a:t>
            </a:r>
            <a:r>
              <a:rPr lang="en-US" dirty="0" err="1"/>
              <a:t>vs</a:t>
            </a:r>
            <a:r>
              <a:rPr lang="en-US" dirty="0"/>
              <a:t> testosterone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14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Wisconsin and N jersey; both found lower SES a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03D7-56B5-9649-AF57-DAA4DABC9D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7101A4-9089-AC42-B66C-E90399083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9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734617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88704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33564"/>
            <a:ext cx="7342188" cy="2124050"/>
          </a:xfrm>
        </p:spPr>
        <p:txBody>
          <a:bodyPr/>
          <a:lstStyle/>
          <a:p>
            <a:r>
              <a:rPr lang="en-US" sz="4800" dirty="0"/>
              <a:t>Impacts of Climate Change on Women’s Health across their Lifecycle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64897"/>
            <a:ext cx="7342188" cy="216784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i="1" dirty="0"/>
              <a:t>Bruce Bekkar, M.D.</a:t>
            </a:r>
          </a:p>
          <a:p>
            <a:pPr algn="l"/>
            <a:r>
              <a:rPr lang="en-US" i="1" dirty="0" err="1"/>
              <a:t>Rupa</a:t>
            </a:r>
            <a:r>
              <a:rPr lang="en-US" i="1" dirty="0"/>
              <a:t> </a:t>
            </a:r>
            <a:r>
              <a:rPr lang="en-US" i="1" dirty="0" err="1"/>
              <a:t>Basu</a:t>
            </a:r>
            <a:r>
              <a:rPr lang="en-US" i="1" dirty="0"/>
              <a:t>, Ph.D., M.P.H., California E.P.A./O.E.H.H.A.</a:t>
            </a:r>
          </a:p>
          <a:p>
            <a:pPr algn="l"/>
            <a:r>
              <a:rPr lang="en-US" i="1" dirty="0"/>
              <a:t>Nathaniel </a:t>
            </a:r>
            <a:r>
              <a:rPr lang="en-US" i="1" dirty="0" err="1"/>
              <a:t>DeNicola</a:t>
            </a:r>
            <a:r>
              <a:rPr lang="en-US" i="1" dirty="0"/>
              <a:t>, M.D., George Washington School of Medicine</a:t>
            </a:r>
          </a:p>
          <a:p>
            <a:pPr algn="l"/>
            <a:r>
              <a:rPr lang="en-US" i="1" dirty="0"/>
              <a:t>Susan Pacheco, M.D., F.A.A.P., University of Texas</a:t>
            </a:r>
          </a:p>
          <a:p>
            <a:pPr algn="l"/>
            <a:r>
              <a:rPr lang="en-US" i="1" dirty="0" err="1"/>
              <a:t>Lise</a:t>
            </a:r>
            <a:r>
              <a:rPr lang="en-US" i="1" dirty="0"/>
              <a:t> Van </a:t>
            </a:r>
            <a:r>
              <a:rPr lang="en-US" i="1" dirty="0" err="1"/>
              <a:t>Susteren</a:t>
            </a:r>
            <a:r>
              <a:rPr lang="en-US" i="1" dirty="0"/>
              <a:t>, M.D.</a:t>
            </a:r>
          </a:p>
          <a:p>
            <a:pPr algn="l"/>
            <a:r>
              <a:rPr lang="en-US" i="1" dirty="0"/>
              <a:t>Ana Lutz, B.A.</a:t>
            </a:r>
          </a:p>
          <a:p>
            <a:pPr algn="l"/>
            <a:r>
              <a:rPr lang="en-US" i="1" dirty="0"/>
              <a:t>Mel </a:t>
            </a:r>
            <a:r>
              <a:rPr lang="en-US" i="1" dirty="0" err="1"/>
              <a:t>Hovell</a:t>
            </a:r>
            <a:r>
              <a:rPr lang="en-US" i="1" dirty="0"/>
              <a:t>, Ph.D., M.P.H., Graduate School of Public Health, San Diego State University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1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Girls, birth - 18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817486"/>
            <a:ext cx="3566160" cy="425787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u="sng" dirty="0"/>
              <a:t>Psychological vulnerability</a:t>
            </a:r>
            <a:r>
              <a:rPr lang="en-US" dirty="0"/>
              <a:t>: more at risk for mental health effects and persistence; dependence on primary caregiver </a:t>
            </a:r>
          </a:p>
          <a:p>
            <a:r>
              <a:rPr lang="en-US" u="sng" dirty="0"/>
              <a:t>Physiologic vulnerability</a:t>
            </a:r>
            <a:r>
              <a:rPr lang="en-US" dirty="0"/>
              <a:t>: heat and thermo- regulatory immaturity/exposures; air pollution and lung physiology; ID and GI illnesses</a:t>
            </a:r>
          </a:p>
        </p:txBody>
      </p:sp>
      <p:pic>
        <p:nvPicPr>
          <p:cNvPr id="5" name="Content Placeholder 4" descr="00_happy_girl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35" b="6835"/>
          <a:stretch>
            <a:fillRect/>
          </a:stretch>
        </p:blipFill>
        <p:spPr>
          <a:xfrm>
            <a:off x="900113" y="1937923"/>
            <a:ext cx="3657395" cy="4027954"/>
          </a:xfrm>
        </p:spPr>
      </p:pic>
    </p:spTree>
    <p:extLst>
      <p:ext uri="{BB962C8B-B14F-4D97-AF65-F5344CB8AC3E}">
        <p14:creationId xmlns:p14="http://schemas.microsoft.com/office/powerpoint/2010/main" val="163279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Pediatric asthma associated with climate change impacts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Air pollution: greater risk for adolescent girls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err="1"/>
              <a:t>Crimmins</a:t>
            </a:r>
            <a:r>
              <a:rPr lang="en-US" sz="1600" dirty="0"/>
              <a:t>, et al, The Impacts of Climate Change on Human Health in the United States: A Scientific Assessment, </a:t>
            </a:r>
            <a:r>
              <a:rPr lang="en-US" sz="1600" i="1" dirty="0"/>
              <a:t>U.S. Global Change Research Program, Washington, D.C. 2016</a:t>
            </a:r>
            <a:r>
              <a:rPr lang="en-US" sz="1600" dirty="0"/>
              <a:t>- </a:t>
            </a:r>
            <a:r>
              <a:rPr lang="en-US" sz="1600" i="1" dirty="0"/>
              <a:t>U.S., 2001-10</a:t>
            </a:r>
          </a:p>
          <a:p>
            <a:r>
              <a:rPr lang="en-US" sz="1600" dirty="0" err="1"/>
              <a:t>Delﬁno</a:t>
            </a:r>
            <a:r>
              <a:rPr lang="en-US" sz="1600" dirty="0"/>
              <a:t> et al, The relationship of respiratory and cardiovascular hospital admissions to the southern California wildﬁres of 2003. </a:t>
            </a:r>
            <a:r>
              <a:rPr lang="en-US" sz="1600" i="1" dirty="0" err="1"/>
              <a:t>OccupEnvironMed</a:t>
            </a:r>
            <a:r>
              <a:rPr lang="en-US" sz="1600" dirty="0"/>
              <a:t>, 2009;66(3)- </a:t>
            </a:r>
            <a:r>
              <a:rPr lang="en-US" sz="1600" i="1" dirty="0"/>
              <a:t>elevated PM2.5 during/after fires </a:t>
            </a:r>
          </a:p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/>
              <a:t>Heat: equal risk for girls and boys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err="1"/>
              <a:t>Soneja</a:t>
            </a:r>
            <a:r>
              <a:rPr lang="en-US" sz="1600" dirty="0"/>
              <a:t> S et al, Exposure Extreme Heat Hospitalization Asthma Maryland, </a:t>
            </a:r>
            <a:r>
              <a:rPr lang="en-US" sz="1600" i="1" dirty="0" err="1"/>
              <a:t>Env</a:t>
            </a:r>
            <a:r>
              <a:rPr lang="en-US" sz="1600" i="1" dirty="0"/>
              <a:t> Health</a:t>
            </a:r>
            <a:r>
              <a:rPr lang="en-US" sz="1600" dirty="0"/>
              <a:t> 2016 15:57, </a:t>
            </a:r>
            <a:r>
              <a:rPr lang="en-US" sz="1600" i="1" dirty="0"/>
              <a:t>extreme heat, 23% higher risk </a:t>
            </a:r>
          </a:p>
          <a:p>
            <a:r>
              <a:rPr lang="en-US" sz="1600" dirty="0" err="1"/>
              <a:t>O’Lenick</a:t>
            </a:r>
            <a:r>
              <a:rPr lang="en-US" sz="1600" dirty="0"/>
              <a:t>, et al, Evaluation of individual and area-level factors as modifiers of the association between warm-season temperature and pediatric asthma morbidity in Atlanta, GA, </a:t>
            </a:r>
            <a:r>
              <a:rPr lang="en-US" sz="1600" i="1" dirty="0" err="1"/>
              <a:t>Env</a:t>
            </a:r>
            <a:r>
              <a:rPr lang="en-US" sz="1600" i="1" dirty="0"/>
              <a:t> </a:t>
            </a:r>
            <a:r>
              <a:rPr lang="en-US" sz="1600" i="1" dirty="0" err="1"/>
              <a:t>Resrch</a:t>
            </a:r>
            <a:r>
              <a:rPr lang="en-US" sz="1600" dirty="0"/>
              <a:t> 2017, </a:t>
            </a:r>
            <a:r>
              <a:rPr lang="en-US" sz="1600" i="1" dirty="0"/>
              <a:t>maximum temperatures, 20 years, ED visits </a:t>
            </a:r>
          </a:p>
          <a:p>
            <a:endParaRPr lang="en-US" dirty="0"/>
          </a:p>
        </p:txBody>
      </p:sp>
      <p:pic>
        <p:nvPicPr>
          <p:cNvPr id="9" name="Picture 8" descr="asthmakid.jp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18" y="244158"/>
            <a:ext cx="8616277" cy="63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Heat and increased morbidity and mortality: no gender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u="sng" dirty="0"/>
              <a:t>Three papers:  time-series case-crossover, increased mean apparent temperature in California during the warm season</a:t>
            </a:r>
          </a:p>
          <a:p>
            <a:r>
              <a:rPr lang="en-US" sz="1800" dirty="0"/>
              <a:t>Green, </a:t>
            </a:r>
            <a:r>
              <a:rPr lang="en-US" sz="1800" dirty="0" err="1"/>
              <a:t>Basu</a:t>
            </a:r>
            <a:r>
              <a:rPr lang="en-US" sz="1800" dirty="0"/>
              <a:t> et al, The effect of temperature on hospital admissions in nine California counties, </a:t>
            </a:r>
            <a:r>
              <a:rPr lang="en-US" sz="1800" i="1" dirty="0"/>
              <a:t>International Journal of Public Health</a:t>
            </a:r>
            <a:r>
              <a:rPr lang="en-US" sz="1800" dirty="0"/>
              <a:t>, 2010, 55(2)- </a:t>
            </a:r>
            <a:r>
              <a:rPr lang="en-US" sz="1800" i="1" dirty="0"/>
              <a:t>pneumonia 0-5 years, dehydration and GI 5-18 years</a:t>
            </a:r>
          </a:p>
          <a:p>
            <a:r>
              <a:rPr lang="en-US" sz="1800" dirty="0" err="1"/>
              <a:t>Basu</a:t>
            </a:r>
            <a:r>
              <a:rPr lang="en-US" sz="1800" dirty="0"/>
              <a:t> et al, A multi-county analysis identifying the populations vulnerable to mortality associated with high ambient temperature in California. </a:t>
            </a:r>
            <a:r>
              <a:rPr lang="en-US" sz="1800" i="1" dirty="0"/>
              <a:t>American Journal of Epidemiology</a:t>
            </a:r>
            <a:r>
              <a:rPr lang="en-US" sz="1800" dirty="0"/>
              <a:t> 2008, 168(6), </a:t>
            </a:r>
            <a:r>
              <a:rPr lang="en-US" sz="1800" i="1" dirty="0"/>
              <a:t>4.2% higher mortality 0-5, highest in black infants</a:t>
            </a:r>
          </a:p>
          <a:p>
            <a:r>
              <a:rPr lang="en-US" sz="1800" dirty="0" err="1"/>
              <a:t>Basu</a:t>
            </a:r>
            <a:r>
              <a:rPr lang="en-US" sz="1800" dirty="0"/>
              <a:t> et al, A case-crossover study of temperature and infant mortality in California. </a:t>
            </a:r>
            <a:r>
              <a:rPr lang="en-US" sz="1800" i="1" dirty="0" err="1"/>
              <a:t>Paediatric</a:t>
            </a:r>
            <a:r>
              <a:rPr lang="en-US" sz="1800" i="1" dirty="0"/>
              <a:t> and Perinatal Epidemiology </a:t>
            </a:r>
            <a:r>
              <a:rPr lang="en-US" sz="1800" dirty="0"/>
              <a:t>2015</a:t>
            </a:r>
            <a:r>
              <a:rPr lang="en-US" sz="1800" i="1" dirty="0"/>
              <a:t>; </a:t>
            </a:r>
            <a:r>
              <a:rPr lang="en-US" sz="1800" dirty="0"/>
              <a:t>29(5), </a:t>
            </a:r>
            <a:r>
              <a:rPr lang="en-US" sz="1800" i="1" dirty="0"/>
              <a:t>4.4% higher mortality 0-1 years, black infants, 2/3 in neonates</a:t>
            </a:r>
          </a:p>
        </p:txBody>
      </p:sp>
      <p:pic>
        <p:nvPicPr>
          <p:cNvPr id="5" name="Picture 4" descr="01_girl_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230" y="4599577"/>
            <a:ext cx="1349294" cy="21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609600"/>
            <a:ext cx="3008313" cy="1810066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 err="1"/>
              <a:t>Exertional</a:t>
            </a:r>
            <a:r>
              <a:rPr lang="en-US" sz="3600" i="1" dirty="0"/>
              <a:t> heat-related injuries:</a:t>
            </a:r>
            <a:br>
              <a:rPr lang="en-US" sz="3600" i="1" dirty="0"/>
            </a:br>
            <a:r>
              <a:rPr lang="en-US" sz="3600" i="1" dirty="0"/>
              <a:t>gender effect or?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748127"/>
            <a:ext cx="3008313" cy="2662074"/>
          </a:xfrm>
        </p:spPr>
        <p:txBody>
          <a:bodyPr/>
          <a:lstStyle/>
          <a:p>
            <a:r>
              <a:rPr lang="en-US" dirty="0"/>
              <a:t>Nelson et al, </a:t>
            </a:r>
            <a:r>
              <a:rPr lang="en-US" dirty="0" err="1"/>
              <a:t>Exertional</a:t>
            </a:r>
            <a:r>
              <a:rPr lang="en-US" dirty="0"/>
              <a:t> heat-related injuries treated in emergency departments in the U.S., 1997-2006. Am J </a:t>
            </a:r>
            <a:r>
              <a:rPr lang="en-US" dirty="0" err="1"/>
              <a:t>Prev</a:t>
            </a:r>
            <a:r>
              <a:rPr lang="en-US" dirty="0"/>
              <a:t> Med.  2011 Jan;40(1)- </a:t>
            </a:r>
            <a:r>
              <a:rPr lang="en-US" i="1" dirty="0"/>
              <a:t>rising incidence especially boys 19 years old and younger</a:t>
            </a:r>
          </a:p>
        </p:txBody>
      </p:sp>
      <p:pic>
        <p:nvPicPr>
          <p:cNvPr id="5" name="Content Placeholder 4" descr="football1.jpe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Competing gender effects in papers on rainfall-associated GI: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72230"/>
            <a:ext cx="7345363" cy="4193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u="sng" dirty="0"/>
          </a:p>
          <a:p>
            <a:pPr marL="0" indent="0" algn="ctr">
              <a:buNone/>
            </a:pPr>
            <a:r>
              <a:rPr lang="en-US" u="sng" dirty="0"/>
              <a:t>Time-series, untreated or surface-water, warm season: </a:t>
            </a:r>
          </a:p>
          <a:p>
            <a:r>
              <a:rPr lang="en-US" sz="1800" dirty="0" err="1"/>
              <a:t>Uejio</a:t>
            </a:r>
            <a:r>
              <a:rPr lang="en-US" sz="1800" dirty="0"/>
              <a:t>, </a:t>
            </a:r>
            <a:r>
              <a:rPr lang="en-US" sz="1800" dirty="0" err="1"/>
              <a:t>Patz</a:t>
            </a:r>
            <a:r>
              <a:rPr lang="en-US" sz="1800" dirty="0"/>
              <a:t> et al, Drinking water systems, hydrology, and childhood gastrointestinal illness in central and northern Wisconsin, </a:t>
            </a:r>
            <a:r>
              <a:rPr lang="en-US" sz="1800" i="1" dirty="0" err="1"/>
              <a:t>AmJPublicHealt</a:t>
            </a:r>
            <a:r>
              <a:rPr lang="en-US" sz="1800" dirty="0" err="1"/>
              <a:t>h</a:t>
            </a:r>
            <a:r>
              <a:rPr lang="en-US" sz="1800" dirty="0"/>
              <a:t>, 2014; 104(4), </a:t>
            </a:r>
            <a:r>
              <a:rPr lang="en-US" sz="1800" i="1" dirty="0"/>
              <a:t>1.4/2.4, boys “slightly more”, 0-2 years, “visits,” low SES</a:t>
            </a:r>
          </a:p>
          <a:p>
            <a:r>
              <a:rPr lang="en-US" sz="1800" dirty="0"/>
              <a:t>Gleason et al, Effect of drinking water source on associations between gastrointestinal infections and heavy rainfall in New Jersey, </a:t>
            </a:r>
            <a:r>
              <a:rPr lang="en-US" sz="1800" i="1" dirty="0"/>
              <a:t>PLOS One</a:t>
            </a:r>
            <a:r>
              <a:rPr lang="en-US" sz="1800" dirty="0"/>
              <a:t>, 2017, </a:t>
            </a:r>
            <a:r>
              <a:rPr lang="en-US" sz="1800" i="1" dirty="0"/>
              <a:t>1.4, higher in girls, low SES, hospitalizations 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2203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Other infectious diseases: </a:t>
            </a:r>
            <a:r>
              <a:rPr lang="en-US" i="1" dirty="0" err="1"/>
              <a:t>Coccidiomycosis</a:t>
            </a:r>
            <a:r>
              <a:rPr lang="en-US" i="1" dirty="0"/>
              <a:t> and WNV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u="sng" dirty="0"/>
          </a:p>
          <a:p>
            <a:r>
              <a:rPr lang="en-US" sz="1800" u="sng" dirty="0"/>
              <a:t>Greater risk in girls</a:t>
            </a:r>
            <a:r>
              <a:rPr lang="en-US" sz="1800" dirty="0"/>
              <a:t>: Centers for Disease Control and Prevention (CDC). Increase in reported </a:t>
            </a:r>
            <a:r>
              <a:rPr lang="en-US" sz="1800" dirty="0" err="1"/>
              <a:t>coccidioidomycosis</a:t>
            </a:r>
            <a:r>
              <a:rPr lang="en-US" sz="1800" dirty="0"/>
              <a:t>: United States,1998 - 2011. </a:t>
            </a:r>
            <a:r>
              <a:rPr lang="en-US" sz="1800" i="1" dirty="0"/>
              <a:t>Morbidity Mortality Weekly Report,</a:t>
            </a:r>
            <a:r>
              <a:rPr lang="en-US" sz="1800" dirty="0"/>
              <a:t> 2013; 62(12)- </a:t>
            </a:r>
            <a:r>
              <a:rPr lang="en-US" sz="1800" i="1" dirty="0"/>
              <a:t>cases rose 8-fold, more common girls 5-19 in southwest</a:t>
            </a:r>
          </a:p>
          <a:p>
            <a:r>
              <a:rPr lang="en-US" sz="1800" u="sng" dirty="0"/>
              <a:t>Greater risk in boys</a:t>
            </a:r>
            <a:r>
              <a:rPr lang="en-US" sz="1800" dirty="0"/>
              <a:t>: Lindsey et al, West Nile Virus in Children, United States, 1999-2007, </a:t>
            </a:r>
            <a:r>
              <a:rPr lang="en-US" sz="1800" i="1" dirty="0"/>
              <a:t>Pediatrics</a:t>
            </a:r>
            <a:r>
              <a:rPr lang="en-US" sz="1800" dirty="0"/>
              <a:t> 2009, 123(6); </a:t>
            </a:r>
            <a:r>
              <a:rPr lang="en-US" sz="1800" dirty="0" err="1"/>
              <a:t>Gaensbauer</a:t>
            </a:r>
            <a:r>
              <a:rPr lang="en-US" sz="1800" dirty="0"/>
              <a:t> et al, </a:t>
            </a:r>
            <a:r>
              <a:rPr lang="en-US" sz="1800" dirty="0" err="1"/>
              <a:t>Neuroinvasive</a:t>
            </a:r>
            <a:r>
              <a:rPr lang="en-US" sz="1800" dirty="0"/>
              <a:t> </a:t>
            </a:r>
            <a:r>
              <a:rPr lang="en-US" sz="1800" dirty="0" err="1"/>
              <a:t>Arboviral</a:t>
            </a:r>
            <a:r>
              <a:rPr lang="en-US" sz="1800" dirty="0"/>
              <a:t> Disease in the United States: 2003-2012, </a:t>
            </a:r>
            <a:r>
              <a:rPr lang="en-US" sz="1800" i="1" dirty="0"/>
              <a:t>Pediatrics</a:t>
            </a:r>
            <a:r>
              <a:rPr lang="en-US" sz="1800" dirty="0"/>
              <a:t> 2014, 134(3), </a:t>
            </a:r>
            <a:r>
              <a:rPr lang="en-US" sz="1800" i="1" dirty="0"/>
              <a:t>60% of cases in boys, mean age 12-14</a:t>
            </a:r>
          </a:p>
        </p:txBody>
      </p:sp>
      <p:pic>
        <p:nvPicPr>
          <p:cNvPr id="4" name="Picture 3" descr="02_girl_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174" y="4625692"/>
            <a:ext cx="1071912" cy="189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Pregnant women-</a:t>
            </a:r>
            <a:br>
              <a:rPr lang="en-US" sz="5400" dirty="0"/>
            </a:br>
            <a:r>
              <a:rPr lang="en-US" sz="5400" dirty="0"/>
              <a:t>and their babies</a:t>
            </a:r>
          </a:p>
        </p:txBody>
      </p:sp>
      <p:pic>
        <p:nvPicPr>
          <p:cNvPr id="5" name="Content Placeholder 4" descr="8570833723_5dab203555_k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Psychological vulnerability</a:t>
            </a:r>
            <a:r>
              <a:rPr lang="en-US" dirty="0"/>
              <a:t>: traumatic events and “gradual climate impacts” pose more mental health risk during pregnancy and postpartum; stress on pregnancy outcome; caregiver role</a:t>
            </a:r>
          </a:p>
          <a:p>
            <a:r>
              <a:rPr lang="en-US" u="sng" dirty="0"/>
              <a:t>Physiological vulnerability</a:t>
            </a:r>
            <a:r>
              <a:rPr lang="en-US" dirty="0"/>
              <a:t>: mothers: relatively suppressed immune system, high-volume/ high output cardiovascular state, pregnancy-specific medical conditions</a:t>
            </a:r>
          </a:p>
        </p:txBody>
      </p:sp>
    </p:spTree>
    <p:extLst>
      <p:ext uri="{BB962C8B-B14F-4D97-AF65-F5344CB8AC3E}">
        <p14:creationId xmlns:p14="http://schemas.microsoft.com/office/powerpoint/2010/main" val="320854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impacts: Preterm birth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233770"/>
              </p:ext>
            </p:extLst>
          </p:nvPr>
        </p:nvGraphicFramePr>
        <p:xfrm>
          <a:off x="457200" y="1600200"/>
          <a:ext cx="8229600" cy="456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Author/year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Location/ 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study period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Climate impact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Comments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Kuehn, 2017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International/U.S. review, including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Alabama, Massachusetts,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California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HEAT: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Whole-pregnancy, 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 week before delivery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Results varied by location, humidity, timing (earlier in warm season had greater effects)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Ha, 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2017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U.S.: 12 clinical sites 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2002-2008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HEAT: 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Ambient temperature, whole-pregnancy, 1 week before delivery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Slightly greater risk for male infants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Basu,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2010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California: 16 counties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1999- 2006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HEAT: weekly mean apparent temperature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Greatest effect for younger mothers, Black, Asian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Independent of air pollutants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Avalos,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2017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N. California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1995- 2009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HEAT: weekly mean apparent temperature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Higher risk for warm season, younger mothers, Black, Hispanic, underweight, smokers, EtOH, Htn/DM/PIH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DeFranco,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2016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Ohio,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2007-2010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AIR POLLUTION: PM2.5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Greatest risk in urban counties, exposure during 3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rd</a:t>
                      </a: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Trimester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Trasande,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2016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U.S.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2010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AIR POLLUTION: 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PM2.5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Risk higher in urban counties, Ohio valley, southern U.S.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06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Additional causes </a:t>
            </a:r>
            <a:br>
              <a:rPr lang="en-US" i="1" dirty="0"/>
            </a:br>
            <a:r>
              <a:rPr lang="en-US" i="1" dirty="0"/>
              <a:t>of Pre-term births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Mendola</a:t>
            </a:r>
            <a:r>
              <a:rPr lang="en-US" sz="1800" dirty="0"/>
              <a:t> et al, Air pollution exposure and preeclampsia among U.S. women with and without asthma, </a:t>
            </a:r>
            <a:r>
              <a:rPr lang="en-US" sz="1800" i="1" dirty="0"/>
              <a:t>Environmental Research</a:t>
            </a:r>
            <a:r>
              <a:rPr lang="en-US" sz="1800" dirty="0"/>
              <a:t>, Volume 148, 2016</a:t>
            </a:r>
            <a:r>
              <a:rPr lang="en-US" sz="1800" i="1" dirty="0"/>
              <a:t>- air pollutants and</a:t>
            </a:r>
            <a:r>
              <a:rPr lang="en-US" sz="1800" dirty="0"/>
              <a:t> </a:t>
            </a:r>
            <a:r>
              <a:rPr lang="en-US" sz="1800" i="1" dirty="0"/>
              <a:t>higher risk PIH asthmatics/non-asthmatics</a:t>
            </a:r>
          </a:p>
          <a:p>
            <a:r>
              <a:rPr lang="en-US" sz="1800" dirty="0"/>
              <a:t>National Science Foundation, “Extreme downpours could increase 400 percent across parts of U.S.,” December 5, 2016- </a:t>
            </a:r>
            <a:r>
              <a:rPr lang="en-US" sz="1800" i="1" dirty="0"/>
              <a:t>severe GI after floods</a:t>
            </a:r>
            <a:endParaRPr lang="en-US" sz="1800" dirty="0"/>
          </a:p>
        </p:txBody>
      </p:sp>
      <p:pic>
        <p:nvPicPr>
          <p:cNvPr id="5" name="Content Placeholder 4" descr="baby2.jpe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841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17514"/>
            <a:ext cx="8229600" cy="1094870"/>
          </a:xfrm>
        </p:spPr>
        <p:txBody>
          <a:bodyPr>
            <a:normAutofit fontScale="90000"/>
          </a:bodyPr>
          <a:lstStyle/>
          <a:p>
            <a:r>
              <a:rPr lang="en-US" dirty="0"/>
              <a:t>Climate Impacts: </a:t>
            </a:r>
            <a:br>
              <a:rPr lang="en-US" dirty="0"/>
            </a:br>
            <a:r>
              <a:rPr lang="en-US" dirty="0"/>
              <a:t>Low birth weight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273391"/>
              </p:ext>
            </p:extLst>
          </p:nvPr>
        </p:nvGraphicFramePr>
        <p:xfrm>
          <a:off x="760721" y="1642309"/>
          <a:ext cx="7668947" cy="4904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2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Author/year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Location/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Study period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Climate impact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Comments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0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Ha,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2017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U.S.: 12 clinical sites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2002- 2008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HEAT: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Ambient temperature,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whole-pregnancy and 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rd</a:t>
                      </a: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trimester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 association to SGA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Greatest effect for younger mothers, Black, smokers, unmarried, no private insurance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Basu,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2013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California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2000- 2006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AIR POLLUTION: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PM2.5 constituents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Higher risk for Black, Hispanic mothers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Bell,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2007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Connecticut,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Massachusetts,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1999- 2002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AIR POLLUTION: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PM2.5, PM10, CO, NO2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Weight decrease varied by pollutant, timing of exposure;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Higher risk for Black mothers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Hyder,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2014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Connecticut,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Massachusetts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2000- 2006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AIR POLLUTION: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PM2.5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SGA also; exposure assessment method modified effect magnitude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Yang,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2017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New Jersey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1990- 2006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AIR POLLUTION: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Coal-fired power plant in Pennsylvania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Births affected up to 30 miles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downwind, affluent area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110170" marR="11017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35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z="3200" b="1" dirty="0">
                <a:solidFill>
                  <a:srgbClr val="66CCFF"/>
                </a:solidFill>
              </a:rPr>
              <a:t>Presenter Disclosures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057400"/>
            <a:ext cx="8686800" cy="11430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2400" b="1">
                <a:solidFill>
                  <a:srgbClr val="66CCFF"/>
                </a:solidFill>
                <a:latin typeface="Arial" charset="0"/>
              </a:rPr>
              <a:t>(1)	The following personal financial relationships with commercial interests relevant to this presentation existed during the past 12 months:</a:t>
            </a:r>
            <a:endParaRPr lang="en-US" sz="2400">
              <a:solidFill>
                <a:srgbClr val="66CCFF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5800" y="1712913"/>
            <a:ext cx="784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85800" y="1789113"/>
            <a:ext cx="792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81000" y="1255713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Bruce Bekkar, M.D</a:t>
            </a:r>
            <a:r>
              <a:rPr lang="en-US" sz="2400" b="1" dirty="0">
                <a:solidFill>
                  <a:schemeClr val="folHlink"/>
                </a:solidFill>
              </a:rPr>
              <a:t>.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8600" y="32766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Nothing to Disclose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57200" y="3617913"/>
            <a:ext cx="815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impacts: </a:t>
            </a:r>
            <a:br>
              <a:rPr lang="en-US" dirty="0"/>
            </a:br>
            <a:r>
              <a:rPr lang="en-US" dirty="0"/>
              <a:t>Stillbirth, Infant death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975072"/>
              </p:ext>
            </p:extLst>
          </p:nvPr>
        </p:nvGraphicFramePr>
        <p:xfrm>
          <a:off x="457200" y="1600200"/>
          <a:ext cx="8229600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Author/year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Location/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Study period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Climate impact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Comments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Basu,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2016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California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1999- 2009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HEAT: 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Warm-season apparent temperature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Independent of air pollutants;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Highest risk for young mothers, preterm births, less educated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Mendola,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2017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U.S.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12 clinical sites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2002- 2008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AIR POLLUTION: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Ozone, whole-pregnancy and 1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st</a:t>
                      </a: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trimester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Asthmatic mothers: PM2.5, CO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Estimate: 8000 stillbirths per year attributable to Ozone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Green,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2015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California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1999- 2009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AIR POLLUTION: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PM2.5, NO2 whole pregnancy;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Ozone 3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rd</a:t>
                      </a: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Trimester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SO2, CO not associated with risk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*Woodruff,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2008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U.S.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2002- 2008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AIR POLLUTION: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PM10, Ozone and SIDS, respiratory-related mortality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PM2.5, CO not associated;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Prenatal exposure may increase susceptibility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*Basu,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2015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California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1999- 2011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HEAT: 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Mean apparent temperature</a:t>
                      </a:r>
                      <a:endParaRPr lang="en-US" sz="110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Related to abnormal gestational length; higher risk for Black infants, non-coastal residents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Pregnancy exposure may increase risk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Opti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 descr="03_preg_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129" y="4072922"/>
            <a:ext cx="1398029" cy="263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3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Pregnancy and climate-related infectious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/>
              <a:t>Low risk infections</a:t>
            </a:r>
            <a:r>
              <a:rPr lang="en-US" sz="1800" dirty="0"/>
              <a:t>: </a:t>
            </a:r>
          </a:p>
          <a:p>
            <a:r>
              <a:rPr lang="en-US" sz="1800" dirty="0"/>
              <a:t>Smith et al, </a:t>
            </a:r>
            <a:r>
              <a:rPr lang="en-US" sz="1800" u="sng" dirty="0"/>
              <a:t>West Nile virus</a:t>
            </a:r>
            <a:r>
              <a:rPr lang="en-US" sz="1800" dirty="0"/>
              <a:t>: Should pediatricians care? </a:t>
            </a:r>
            <a:r>
              <a:rPr lang="en-US" sz="1800" i="1" dirty="0"/>
              <a:t>Journal of Infection</a:t>
            </a:r>
            <a:r>
              <a:rPr lang="en-US" sz="1800" dirty="0"/>
              <a:t> 2014, 69 </a:t>
            </a:r>
          </a:p>
          <a:p>
            <a:r>
              <a:rPr lang="en-US" sz="1800" dirty="0" err="1"/>
              <a:t>Buekens</a:t>
            </a:r>
            <a:r>
              <a:rPr lang="en-US" sz="1800" dirty="0"/>
              <a:t> et al, Mother-to-child transmission of </a:t>
            </a:r>
            <a:r>
              <a:rPr lang="en-US" sz="1800" u="sng" dirty="0" err="1"/>
              <a:t>Chagas</a:t>
            </a:r>
            <a:r>
              <a:rPr lang="en-US" sz="1800" u="sng" dirty="0"/>
              <a:t>' disease </a:t>
            </a:r>
            <a:r>
              <a:rPr lang="en-US" sz="1800" dirty="0"/>
              <a:t>in North America: why don't we do more? </a:t>
            </a:r>
            <a:r>
              <a:rPr lang="en-US" sz="1800" i="1" dirty="0" err="1"/>
              <a:t>Matern</a:t>
            </a:r>
            <a:r>
              <a:rPr lang="en-US" sz="1800" i="1" dirty="0"/>
              <a:t> Child Health J</a:t>
            </a:r>
            <a:r>
              <a:rPr lang="en-US" sz="1800" dirty="0"/>
              <a:t>. 2008 May;12(3) </a:t>
            </a:r>
          </a:p>
          <a:p>
            <a:r>
              <a:rPr lang="en-US" sz="1800" dirty="0" err="1"/>
              <a:t>Bercovitch</a:t>
            </a:r>
            <a:r>
              <a:rPr lang="en-US" sz="1800" dirty="0"/>
              <a:t> et al, </a:t>
            </a:r>
            <a:r>
              <a:rPr lang="en-US" sz="1800" u="sng" dirty="0" err="1"/>
              <a:t>Coccidioidomycosis</a:t>
            </a:r>
            <a:r>
              <a:rPr lang="en-US" sz="1800" dirty="0"/>
              <a:t> during pregnancy: a review and recommendations for management, </a:t>
            </a:r>
            <a:r>
              <a:rPr lang="en-US" sz="1800" i="1" dirty="0" err="1"/>
              <a:t>Clin</a:t>
            </a:r>
            <a:r>
              <a:rPr lang="en-US" sz="1800" i="1" dirty="0"/>
              <a:t> Infect Dis</a:t>
            </a:r>
            <a:r>
              <a:rPr lang="en-US" sz="1800" dirty="0"/>
              <a:t>. 2011 Aug;53(4)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1252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86753"/>
          </a:xfrm>
        </p:spPr>
        <p:txBody>
          <a:bodyPr/>
          <a:lstStyle/>
          <a:p>
            <a:r>
              <a:rPr lang="en-US" dirty="0" err="1"/>
              <a:t>Zika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/>
              <a:t>Van der Linden et al, Description of 13 Infants Born During October 2015- January 2016 With Congenital </a:t>
            </a:r>
            <a:r>
              <a:rPr lang="en-US" sz="1800" dirty="0" err="1"/>
              <a:t>Zika</a:t>
            </a:r>
            <a:r>
              <a:rPr lang="en-US" sz="1800" dirty="0"/>
              <a:t> Virus Infection Without Microcephaly at Birth- Brazil, </a:t>
            </a:r>
            <a:r>
              <a:rPr lang="en-US" sz="1800" i="1" dirty="0"/>
              <a:t>CDC Weekly</a:t>
            </a:r>
            <a:r>
              <a:rPr lang="en-US" sz="1800" dirty="0"/>
              <a:t>, 12/2/2016</a:t>
            </a:r>
          </a:p>
          <a:p>
            <a:pPr algn="l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9" name="Picture Placeholder 8" descr="Screen Shot 2017-10-31 at 2.45.26 PM.pn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805" y="533400"/>
            <a:ext cx="7443824" cy="3495726"/>
          </a:xfrm>
        </p:spPr>
      </p:pic>
      <p:pic>
        <p:nvPicPr>
          <p:cNvPr id="4" name="Picture 3" descr="04_preg_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189" y="4029126"/>
            <a:ext cx="1295160" cy="21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6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Workforce/midlife women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/>
              <a:t>Psychological vulnerability</a:t>
            </a:r>
            <a:r>
              <a:rPr lang="en-US" dirty="0"/>
              <a:t>: Depression and PTSD twice as common; more susceptible to disasters: displacement, social disruption, victimization x2.  Effects of droughts, floods, heat waves; eco-anxiety.</a:t>
            </a:r>
          </a:p>
        </p:txBody>
      </p:sp>
      <p:pic>
        <p:nvPicPr>
          <p:cNvPr id="6" name="Content Placeholder 5" descr="woman 5 color.jpe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4872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061" y="244158"/>
            <a:ext cx="7345362" cy="1339850"/>
          </a:xfrm>
        </p:spPr>
        <p:txBody>
          <a:bodyPr>
            <a:noAutofit/>
          </a:bodyPr>
          <a:lstStyle/>
          <a:p>
            <a:r>
              <a:rPr lang="en-US" i="1" dirty="0"/>
              <a:t>Air pollution and two </a:t>
            </a:r>
            <a:br>
              <a:rPr lang="en-US" i="1" dirty="0"/>
            </a:br>
            <a:r>
              <a:rPr lang="en-US" i="1" dirty="0"/>
              <a:t>leading causes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Lung cancer</a:t>
            </a:r>
            <a:r>
              <a:rPr lang="en-US" dirty="0"/>
              <a:t>: </a:t>
            </a:r>
            <a:r>
              <a:rPr lang="en-US" dirty="0" err="1"/>
              <a:t>Puett</a:t>
            </a:r>
            <a:r>
              <a:rPr lang="en-US" dirty="0"/>
              <a:t> et al, Particulate matter air pollution exposure, distance to road, and incident lung cancer in the nurses' health study cohort. </a:t>
            </a:r>
            <a:r>
              <a:rPr lang="en-US" i="1" dirty="0" err="1"/>
              <a:t>Env</a:t>
            </a:r>
            <a:r>
              <a:rPr lang="en-US" i="1" dirty="0"/>
              <a:t> Health </a:t>
            </a:r>
            <a:r>
              <a:rPr lang="en-US" i="1" dirty="0" err="1"/>
              <a:t>Perspect</a:t>
            </a:r>
            <a:r>
              <a:rPr lang="en-US" i="1" dirty="0"/>
              <a:t>. 2014</a:t>
            </a:r>
            <a:r>
              <a:rPr lang="en-US" dirty="0"/>
              <a:t>-</a:t>
            </a:r>
            <a:r>
              <a:rPr lang="en-US" i="1" dirty="0"/>
              <a:t> 6 years increased PM, never smoked or quit for 10 years or more</a:t>
            </a:r>
          </a:p>
          <a:p>
            <a:r>
              <a:rPr lang="en-US" u="sng" dirty="0"/>
              <a:t>Heart disease</a:t>
            </a:r>
            <a:r>
              <a:rPr lang="en-US" dirty="0"/>
              <a:t>: </a:t>
            </a:r>
            <a:r>
              <a:rPr lang="en-US" dirty="0" err="1"/>
              <a:t>Ostro</a:t>
            </a:r>
            <a:r>
              <a:rPr lang="en-US" dirty="0"/>
              <a:t> et al, Chronic PM</a:t>
            </a:r>
            <a:r>
              <a:rPr lang="en-US" baseline="-25000" dirty="0"/>
              <a:t>2.5</a:t>
            </a:r>
            <a:r>
              <a:rPr lang="en-US" dirty="0"/>
              <a:t> Exposure and inflammation: determining sensitive subgroups in mid-life women. </a:t>
            </a:r>
            <a:r>
              <a:rPr lang="en-US" i="1" dirty="0"/>
              <a:t>Environmental Research</a:t>
            </a:r>
            <a:r>
              <a:rPr lang="en-US" dirty="0"/>
              <a:t>, 2014- </a:t>
            </a:r>
            <a:r>
              <a:rPr lang="en-US" i="1" dirty="0"/>
              <a:t>SWAN cohort analysis, 25% increased CRP; DM, </a:t>
            </a:r>
            <a:r>
              <a:rPr lang="en-US" i="1" dirty="0" err="1"/>
              <a:t>Htn</a:t>
            </a:r>
            <a:r>
              <a:rPr lang="en-US" i="1" dirty="0"/>
              <a:t>, postmenopausal </a:t>
            </a:r>
          </a:p>
        </p:txBody>
      </p:sp>
    </p:spTree>
    <p:extLst>
      <p:ext uri="{BB962C8B-B14F-4D97-AF65-F5344CB8AC3E}">
        <p14:creationId xmlns:p14="http://schemas.microsoft.com/office/powerpoint/2010/main" val="3155247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Three papers show greater risk for mid-life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Reid et al, Differential respiratory health effects from the 2008 northern California wildfires: A spatiotemporal approach, </a:t>
            </a:r>
            <a:r>
              <a:rPr lang="en-US" sz="1800" i="1" dirty="0"/>
              <a:t>Environmental Research</a:t>
            </a:r>
            <a:r>
              <a:rPr lang="en-US" sz="1800" dirty="0"/>
              <a:t>, 2016, (150)- </a:t>
            </a:r>
            <a:r>
              <a:rPr lang="en-US" sz="1800" i="1" dirty="0"/>
              <a:t>PM2.5 on asthma, hypertension</a:t>
            </a:r>
          </a:p>
          <a:p>
            <a:r>
              <a:rPr lang="en-US" sz="1800" dirty="0"/>
              <a:t>Centers for Disease Control and Prevention (CDC). Increase in reported </a:t>
            </a:r>
            <a:r>
              <a:rPr lang="en-US" sz="1800" dirty="0" err="1"/>
              <a:t>coccidioidomycosis</a:t>
            </a:r>
            <a:r>
              <a:rPr lang="en-US" sz="1800" dirty="0"/>
              <a:t>: United States,1998 - 2011. </a:t>
            </a:r>
            <a:r>
              <a:rPr lang="en-US" sz="1800" i="1" dirty="0"/>
              <a:t>Morbidity Mortality Weekly Report,</a:t>
            </a:r>
            <a:r>
              <a:rPr lang="en-US" sz="1800" dirty="0"/>
              <a:t> 2013, 62(12)- </a:t>
            </a:r>
            <a:r>
              <a:rPr lang="en-US" sz="1800" i="1" dirty="0"/>
              <a:t>women 8.4% higher rate overall</a:t>
            </a:r>
          </a:p>
          <a:p>
            <a:pPr lvl="0"/>
            <a:r>
              <a:rPr lang="en-US" sz="1800" dirty="0" err="1"/>
              <a:t>Upperman</a:t>
            </a:r>
            <a:r>
              <a:rPr lang="en-US" sz="1800" dirty="0"/>
              <a:t> et al, Exposure to Extreme Heat Events Is Associated with Increased Hay Fever Prevalence among Nationally Representative Sample of US Adults 1997-2013, </a:t>
            </a:r>
            <a:r>
              <a:rPr lang="en-US" sz="1800" i="1" dirty="0" err="1"/>
              <a:t>JnlAllClinImmPrac</a:t>
            </a:r>
            <a:r>
              <a:rPr lang="en-US" sz="1800" dirty="0" err="1"/>
              <a:t>March</a:t>
            </a:r>
            <a:r>
              <a:rPr lang="en-US" sz="1800" dirty="0"/>
              <a:t>, 2017- </a:t>
            </a:r>
            <a:r>
              <a:rPr lang="en-US" sz="1800" i="1" dirty="0"/>
              <a:t>extreme heat led to 30% higher chance of </a:t>
            </a:r>
            <a:r>
              <a:rPr lang="en-US" sz="1800" i="1" dirty="0" err="1"/>
              <a:t>hayfever</a:t>
            </a:r>
            <a:r>
              <a:rPr lang="en-US" sz="1800" i="1" dirty="0"/>
              <a:t> in women </a:t>
            </a:r>
          </a:p>
          <a:p>
            <a:endParaRPr lang="en-US" sz="1800" dirty="0"/>
          </a:p>
        </p:txBody>
      </p:sp>
      <p:pic>
        <p:nvPicPr>
          <p:cNvPr id="4" name="Picture 3" descr="05_middle_age_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449" y="4543716"/>
            <a:ext cx="1190154" cy="20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Heat-related illness and heat intolerance: greater risk for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Gubernot</a:t>
            </a:r>
            <a:r>
              <a:rPr lang="en-US" dirty="0"/>
              <a:t> et al, The Epidemiology of Occupational Heat Related Morbidity and Mortality in the United States,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Jnl</a:t>
            </a:r>
            <a:r>
              <a:rPr lang="en-US" dirty="0"/>
              <a:t> Biometeorology 2014 58(8)- </a:t>
            </a:r>
            <a:r>
              <a:rPr lang="en-US" i="1" dirty="0"/>
              <a:t>case study Illinois of women doing relief work, 3x greater risk of HRI</a:t>
            </a:r>
          </a:p>
          <a:p>
            <a:r>
              <a:rPr lang="en-US" dirty="0" err="1"/>
              <a:t>Kazman</a:t>
            </a:r>
            <a:r>
              <a:rPr lang="en-US" dirty="0"/>
              <a:t> et al, Women and </a:t>
            </a:r>
            <a:r>
              <a:rPr lang="en-US" dirty="0" err="1"/>
              <a:t>exertional</a:t>
            </a:r>
            <a:r>
              <a:rPr lang="en-US" dirty="0"/>
              <a:t> heat illness: identification of gender specific risk factors. </a:t>
            </a:r>
            <a:r>
              <a:rPr lang="en-US" i="1" dirty="0"/>
              <a:t>US Army Med </a:t>
            </a:r>
            <a:r>
              <a:rPr lang="en-US" i="1" dirty="0" err="1"/>
              <a:t>Dep</a:t>
            </a:r>
            <a:r>
              <a:rPr lang="en-US" i="1" dirty="0"/>
              <a:t> J</a:t>
            </a:r>
            <a:r>
              <a:rPr lang="en-US" dirty="0"/>
              <a:t>. 2015 Apr-Jun- </a:t>
            </a:r>
            <a:r>
              <a:rPr lang="en-US" i="1" dirty="0"/>
              <a:t>Maryland study military recruits, 3.7x greater EHI, VO2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9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Morbidity due to heat and air pollution : no gender effects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 related: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800" dirty="0"/>
              <a:t>Kingsley SL et al, Current and Projected Heat-Related Morbidity and Mortality in Rhode Island, </a:t>
            </a:r>
            <a:r>
              <a:rPr lang="en-US" sz="1800" i="1" dirty="0"/>
              <a:t>Environmental Health Perspectives</a:t>
            </a:r>
            <a:r>
              <a:rPr lang="en-US" sz="1800" dirty="0"/>
              <a:t>, 2015 Aug 7; 124(4)- </a:t>
            </a:r>
            <a:r>
              <a:rPr lang="en-US" sz="1800" i="1" dirty="0"/>
              <a:t>interval increase in maximum temperature and ER visits (renal): 24% </a:t>
            </a:r>
          </a:p>
          <a:p>
            <a:r>
              <a:rPr lang="en-US" sz="1800" dirty="0"/>
              <a:t>Green, </a:t>
            </a:r>
            <a:r>
              <a:rPr lang="en-US" sz="1800" dirty="0" err="1"/>
              <a:t>Basu</a:t>
            </a:r>
            <a:r>
              <a:rPr lang="en-US" sz="1800" dirty="0"/>
              <a:t> et al, The effect of temperature on hospital admissions in nine California counties. </a:t>
            </a:r>
            <a:r>
              <a:rPr lang="en-US" sz="1800" i="1" dirty="0"/>
              <a:t>International Journal of Public Health</a:t>
            </a:r>
            <a:r>
              <a:rPr lang="en-US" sz="1800" dirty="0"/>
              <a:t>, 2010, 55(2) </a:t>
            </a:r>
            <a:r>
              <a:rPr lang="mr-IN" sz="1800" dirty="0"/>
              <a:t>–</a:t>
            </a:r>
            <a:r>
              <a:rPr lang="en-US" sz="1800" dirty="0"/>
              <a:t> </a:t>
            </a:r>
            <a:r>
              <a:rPr lang="en-US" sz="1800" i="1" dirty="0"/>
              <a:t>mean apparent temp, </a:t>
            </a:r>
            <a:r>
              <a:rPr lang="en-US" sz="1800" i="1" dirty="0" err="1"/>
              <a:t>pneum</a:t>
            </a:r>
            <a:r>
              <a:rPr lang="en-US" sz="1800" i="1" dirty="0"/>
              <a:t>/DM/dehydration; 4x higher for heat stroke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Coarse PM: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1800" dirty="0" err="1"/>
              <a:t>Malig</a:t>
            </a:r>
            <a:r>
              <a:rPr lang="en-US" sz="1800" dirty="0"/>
              <a:t> et al; Coarse Particles and Respiratory Emergency Department Visits in California, </a:t>
            </a:r>
            <a:r>
              <a:rPr lang="en-US" sz="1800" i="1" dirty="0"/>
              <a:t>American Journal of Epidemiology</a:t>
            </a:r>
            <a:r>
              <a:rPr lang="en-US" sz="1800" dirty="0"/>
              <a:t> 2013, 178(1)- </a:t>
            </a:r>
            <a:r>
              <a:rPr lang="en-US" sz="1800" i="1" dirty="0"/>
              <a:t>35 CA counties, 3.3% increase in asthma visits; COPD </a:t>
            </a:r>
          </a:p>
          <a:p>
            <a:endParaRPr lang="en-US" dirty="0"/>
          </a:p>
        </p:txBody>
      </p:sp>
      <p:pic>
        <p:nvPicPr>
          <p:cNvPr id="7" name="Picture 6" descr="06_middle_age_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734" y="4193357"/>
            <a:ext cx="1404523" cy="252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Some types of morbidity in men may be exposure-related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Fakheri</a:t>
            </a:r>
            <a:r>
              <a:rPr lang="en-US" dirty="0"/>
              <a:t> RJ, Goldfarb DS. Association of nephrolithiasis prevalence rates with ambient temperature in the United States: a re-analysis. </a:t>
            </a:r>
            <a:r>
              <a:rPr lang="en-US" i="1" dirty="0"/>
              <a:t>Kidney Int</a:t>
            </a:r>
            <a:r>
              <a:rPr lang="en-US" dirty="0"/>
              <a:t>. 2009 Oct;76(7)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i="1" dirty="0"/>
              <a:t>47 states, 4x higher in men, outdoor work postulated</a:t>
            </a:r>
          </a:p>
          <a:p>
            <a:r>
              <a:rPr lang="en-US" dirty="0"/>
              <a:t>Lin et al, Flooding and Clostridium </a:t>
            </a:r>
            <a:r>
              <a:rPr lang="en-US" dirty="0" err="1"/>
              <a:t>difficile</a:t>
            </a:r>
            <a:r>
              <a:rPr lang="en-US" dirty="0"/>
              <a:t> Infection: a Case-Crossover Analysis</a:t>
            </a:r>
            <a:r>
              <a:rPr lang="en-US" i="1" dirty="0"/>
              <a:t>; </a:t>
            </a:r>
            <a:r>
              <a:rPr lang="en-US" i="1" dirty="0" err="1"/>
              <a:t>IntJnlEnvResPubHlth</a:t>
            </a:r>
            <a:r>
              <a:rPr lang="en-US" dirty="0"/>
              <a:t>, 2015- </a:t>
            </a:r>
            <a:r>
              <a:rPr lang="en-US" i="1" dirty="0"/>
              <a:t>men only, 3.2x risk, during 7- 13 day window</a:t>
            </a:r>
          </a:p>
        </p:txBody>
      </p:sp>
      <p:pic>
        <p:nvPicPr>
          <p:cNvPr id="9" name="Content Placeholder 8" descr="flood2.jpe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4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Menopausal/elderly women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Physiologic vulnerability</a:t>
            </a:r>
            <a:r>
              <a:rPr lang="en-US" dirty="0"/>
              <a:t>: heat and reduced tolerance, more chronic illness, medication effects; air pollution and more cardiopulmonary disease; ID and GI illness</a:t>
            </a:r>
          </a:p>
          <a:p>
            <a:r>
              <a:rPr lang="en-US" u="sng" dirty="0"/>
              <a:t>Psychological vulnerability</a:t>
            </a:r>
            <a:r>
              <a:rPr lang="en-US" dirty="0"/>
              <a:t>: untreated depression, limited mobility, social isolation, poor coping skills</a:t>
            </a:r>
          </a:p>
        </p:txBody>
      </p:sp>
      <p:pic>
        <p:nvPicPr>
          <p:cNvPr id="7" name="Content Placeholder 6" descr="elderly2.jpe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1" y="1981718"/>
            <a:ext cx="3566160" cy="4093646"/>
          </a:xfrm>
        </p:spPr>
      </p:pic>
    </p:spTree>
    <p:extLst>
      <p:ext uri="{BB962C8B-B14F-4D97-AF65-F5344CB8AC3E}">
        <p14:creationId xmlns:p14="http://schemas.microsoft.com/office/powerpoint/2010/main" val="45582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434229"/>
            <a:ext cx="8021977" cy="1456178"/>
          </a:xfrm>
        </p:spPr>
        <p:txBody>
          <a:bodyPr/>
          <a:lstStyle/>
          <a:p>
            <a:pPr algn="ctr"/>
            <a:r>
              <a:rPr lang="en-US" sz="5400" i="1" dirty="0"/>
              <a:t>“Climate Change is a medical emergency.”</a:t>
            </a:r>
          </a:p>
        </p:txBody>
      </p:sp>
      <p:pic>
        <p:nvPicPr>
          <p:cNvPr id="5" name="Picture Placeholder 4" descr="ER1.jpe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600" y="438150"/>
            <a:ext cx="8421688" cy="35147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780920"/>
            <a:ext cx="8021977" cy="624077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-Professor Hugh Montgomery, Co-Chair, Lancet Commission on Health and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28932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Large female cohort studies and long-term particulate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u="sng" dirty="0"/>
              <a:t>Cognitive decline: </a:t>
            </a:r>
            <a:r>
              <a:rPr lang="en-US" sz="1800" dirty="0" err="1"/>
              <a:t>Weuve</a:t>
            </a:r>
            <a:r>
              <a:rPr lang="en-US" sz="1800" dirty="0"/>
              <a:t> et al (2012). Exposure to Particulate Air Pollution and Cognitive Decline in Older Women. </a:t>
            </a:r>
            <a:r>
              <a:rPr lang="en-US" sz="1800" i="1" dirty="0"/>
              <a:t>Archives of Internal Medicine</a:t>
            </a:r>
            <a:r>
              <a:rPr lang="en-US" sz="1800" dirty="0"/>
              <a:t>, </a:t>
            </a:r>
            <a:r>
              <a:rPr lang="en-US" sz="1800" i="1" dirty="0"/>
              <a:t>172</a:t>
            </a:r>
            <a:r>
              <a:rPr lang="en-US" sz="1800" dirty="0"/>
              <a:t>(3)- </a:t>
            </a:r>
            <a:r>
              <a:rPr lang="en-US" sz="1800" i="1" dirty="0"/>
              <a:t>Nurses Health Study cohort, U.S., PM2.5/10, 2 years decline</a:t>
            </a:r>
          </a:p>
          <a:p>
            <a:pPr marL="0" indent="0" algn="ctr">
              <a:buNone/>
            </a:pPr>
            <a:r>
              <a:rPr lang="en-US" sz="1800" u="sng" dirty="0"/>
              <a:t>Cardiovascular/cerebrovascular disease per unit increase in PM2.5</a:t>
            </a:r>
            <a:r>
              <a:rPr lang="en-US" sz="1800" dirty="0"/>
              <a:t>: </a:t>
            </a:r>
          </a:p>
          <a:p>
            <a:r>
              <a:rPr lang="en-US" sz="1800" dirty="0"/>
              <a:t>Miller et al, Long-term Exposure to Air Pollution CV disease Women </a:t>
            </a:r>
            <a:r>
              <a:rPr lang="en-US" sz="1800" i="1" dirty="0"/>
              <a:t>NEJM </a:t>
            </a:r>
            <a:r>
              <a:rPr lang="en-US" sz="1800" dirty="0"/>
              <a:t>356:447-458 2007, </a:t>
            </a:r>
            <a:r>
              <a:rPr lang="en-US" sz="1800" i="1" dirty="0"/>
              <a:t>36 metropolitan areas, 76% greater risk death CVD, 35% higher risk cerebrovascular event</a:t>
            </a:r>
            <a:endParaRPr lang="en-US" sz="1800" dirty="0"/>
          </a:p>
          <a:p>
            <a:r>
              <a:rPr lang="en-US" sz="1800" dirty="0"/>
              <a:t> </a:t>
            </a:r>
            <a:r>
              <a:rPr lang="en-US" sz="1800" dirty="0" err="1"/>
              <a:t>Lipsett</a:t>
            </a:r>
            <a:r>
              <a:rPr lang="en-US" sz="1800" dirty="0"/>
              <a:t> et al, Long-term exposure to air pollution and cardiorespiratory disease in the California teachers study cohort.  </a:t>
            </a:r>
            <a:r>
              <a:rPr lang="en-US" sz="1800" i="1" dirty="0"/>
              <a:t>Am J </a:t>
            </a:r>
            <a:r>
              <a:rPr lang="en-US" sz="1800" i="1" dirty="0" err="1"/>
              <a:t>Respir</a:t>
            </a:r>
            <a:r>
              <a:rPr lang="en-US" sz="1800" i="1" dirty="0"/>
              <a:t> </a:t>
            </a:r>
            <a:r>
              <a:rPr lang="en-US" sz="1800" i="1" dirty="0" err="1"/>
              <a:t>Crit</a:t>
            </a:r>
            <a:r>
              <a:rPr lang="en-US" sz="1800" i="1" dirty="0"/>
              <a:t> Care Med</a:t>
            </a:r>
            <a:r>
              <a:rPr lang="en-US" sz="1800" dirty="0"/>
              <a:t>. 2011 Oct 1;184(7)- </a:t>
            </a:r>
            <a:r>
              <a:rPr lang="en-US" sz="1800" i="1" dirty="0"/>
              <a:t>19% increased stroke risk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6070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Climate impacts: </a:t>
            </a:r>
            <a:br>
              <a:rPr lang="en-US" i="1" dirty="0"/>
            </a:br>
            <a:r>
              <a:rPr lang="en-US" i="1" dirty="0"/>
              <a:t>greater risk for older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Centers for Disease Control and Prevention (CDC). Increase in reported </a:t>
            </a:r>
            <a:r>
              <a:rPr lang="en-US" sz="1800" dirty="0" err="1"/>
              <a:t>coccidioidomycosis</a:t>
            </a:r>
            <a:r>
              <a:rPr lang="en-US" sz="1800" dirty="0"/>
              <a:t>: United States,1998 - 2011. </a:t>
            </a:r>
            <a:r>
              <a:rPr lang="en-US" sz="1800" i="1" dirty="0"/>
              <a:t>Morbidity Mortality Weekly Report,</a:t>
            </a:r>
            <a:r>
              <a:rPr lang="en-US" sz="1800" dirty="0"/>
              <a:t> 2013; 62(12)- </a:t>
            </a:r>
            <a:r>
              <a:rPr lang="en-US" sz="1800" i="1" dirty="0"/>
              <a:t>highest incidence in 60-79 year old females</a:t>
            </a:r>
          </a:p>
          <a:p>
            <a:r>
              <a:rPr lang="en-US" sz="1800" dirty="0"/>
              <a:t>Gleason et al, Effect of drinking water source on associations between gastrointestinal infections and heavy rainfall in New Jersey, </a:t>
            </a:r>
            <a:r>
              <a:rPr lang="en-US" sz="1800" i="1" dirty="0"/>
              <a:t>PLOS One 2017</a:t>
            </a:r>
            <a:r>
              <a:rPr lang="en-US" sz="1800" dirty="0"/>
              <a:t>- </a:t>
            </a:r>
            <a:r>
              <a:rPr lang="en-US" sz="1800" i="1" dirty="0"/>
              <a:t>elderly 43% of cases, 59% female</a:t>
            </a:r>
          </a:p>
          <a:p>
            <a:r>
              <a:rPr lang="en-US" sz="1800" dirty="0"/>
              <a:t>Lin et al, Excessive heat and respiratory hospitalizations in New York state, </a:t>
            </a:r>
            <a:r>
              <a:rPr lang="en-US" sz="1800" i="1" dirty="0" err="1"/>
              <a:t>Envir</a:t>
            </a:r>
            <a:r>
              <a:rPr lang="en-US" sz="1800" i="1" dirty="0"/>
              <a:t> </a:t>
            </a:r>
            <a:r>
              <a:rPr lang="en-US" sz="1800" i="1" dirty="0" err="1"/>
              <a:t>Hlth</a:t>
            </a:r>
            <a:r>
              <a:rPr lang="en-US" sz="1800" i="1" dirty="0"/>
              <a:t> </a:t>
            </a:r>
            <a:r>
              <a:rPr lang="en-US" sz="1800" i="1" dirty="0" err="1"/>
              <a:t>Perspec</a:t>
            </a:r>
            <a:r>
              <a:rPr lang="en-US" sz="1800" dirty="0"/>
              <a:t> 2012:120- </a:t>
            </a:r>
            <a:r>
              <a:rPr lang="en-US" sz="1800" i="1" dirty="0"/>
              <a:t>mean apparent temperature, 3x greater respiratory admissions for women</a:t>
            </a:r>
          </a:p>
        </p:txBody>
      </p:sp>
      <p:pic>
        <p:nvPicPr>
          <p:cNvPr id="4" name="Picture 3" descr="07_elder_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322" y="4346638"/>
            <a:ext cx="1240678" cy="22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7"/>
            <a:ext cx="7345362" cy="1420047"/>
          </a:xfrm>
        </p:spPr>
        <p:txBody>
          <a:bodyPr>
            <a:normAutofit fontScale="90000"/>
          </a:bodyPr>
          <a:lstStyle/>
          <a:p>
            <a:r>
              <a:rPr lang="en-US" sz="4000" i="1" dirty="0"/>
              <a:t>No evidence of gender effect for ambient heat-related morbidity in the elderly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u="sng" dirty="0"/>
              <a:t>Two studies analyzing warm-season hospitalizations used different study designs, populations and measures of heat: </a:t>
            </a:r>
          </a:p>
          <a:p>
            <a:r>
              <a:rPr lang="en-US" sz="1800" dirty="0"/>
              <a:t>Anderson GB, 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Heat-related Emergency Hospitalizations for Respiratory Diseases in the Medicare Population. </a:t>
            </a:r>
            <a:r>
              <a:rPr lang="en-US" sz="1800" dirty="0"/>
              <a:t> </a:t>
            </a:r>
            <a:r>
              <a:rPr lang="en-US" sz="1800" i="1" dirty="0"/>
              <a:t>American Journal of Respiratory and Critical Care Medicine</a:t>
            </a:r>
            <a:r>
              <a:rPr lang="en-US" sz="1800" dirty="0"/>
              <a:t>. 2013 May 15; 187(10), </a:t>
            </a:r>
            <a:r>
              <a:rPr lang="en-US" sz="1800" i="1" dirty="0"/>
              <a:t>U.S. </a:t>
            </a:r>
            <a:r>
              <a:rPr lang="en-US" sz="1800" i="1" dirty="0" err="1"/>
              <a:t>medicare</a:t>
            </a:r>
            <a:r>
              <a:rPr lang="en-US" sz="1800" i="1" dirty="0"/>
              <a:t> population, mean temperature, 4.3% increase </a:t>
            </a:r>
            <a:r>
              <a:rPr lang="en-US" sz="1800" i="1" u="sng" dirty="0"/>
              <a:t> </a:t>
            </a:r>
          </a:p>
          <a:p>
            <a:r>
              <a:rPr lang="en-US" sz="1800" dirty="0"/>
              <a:t>Green, </a:t>
            </a:r>
            <a:r>
              <a:rPr lang="en-US" sz="1800" dirty="0" err="1"/>
              <a:t>Basu</a:t>
            </a:r>
            <a:r>
              <a:rPr lang="en-US" sz="1800" dirty="0"/>
              <a:t> et al, The effect of temperature on hospital admissions in nine California counties, </a:t>
            </a:r>
            <a:r>
              <a:rPr lang="en-US" sz="1800" i="1" dirty="0"/>
              <a:t>International Journal of Public Health</a:t>
            </a:r>
            <a:r>
              <a:rPr lang="en-US" sz="1800" dirty="0"/>
              <a:t>, 2010, 55(2), </a:t>
            </a:r>
            <a:r>
              <a:rPr lang="en-US" sz="1800" i="1" dirty="0"/>
              <a:t>9 CA counties, mean apparent temperature, 2% increase, also CVA, DM, ARF and dehydration for those 65 years and older</a:t>
            </a:r>
            <a:endParaRPr lang="en-US" sz="1800" i="1" u="sng" dirty="0"/>
          </a:p>
        </p:txBody>
      </p:sp>
    </p:spTree>
    <p:extLst>
      <p:ext uri="{BB962C8B-B14F-4D97-AF65-F5344CB8AC3E}">
        <p14:creationId xmlns:p14="http://schemas.microsoft.com/office/powerpoint/2010/main" val="18857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Morbidity due to excessive heat: no clear gender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341626"/>
            <a:ext cx="7345363" cy="3931920"/>
          </a:xfrm>
        </p:spPr>
        <p:txBody>
          <a:bodyPr/>
          <a:lstStyle/>
          <a:p>
            <a:r>
              <a:rPr lang="en-US" sz="1800" dirty="0"/>
              <a:t>Ha et al, The effects of heat stress and its effect modifiers on stroke hospitalizations in Allegheny County, Pennsylvania. </a:t>
            </a:r>
            <a:r>
              <a:rPr lang="en-US" sz="1800" i="1" dirty="0" err="1"/>
              <a:t>Int</a:t>
            </a:r>
            <a:r>
              <a:rPr lang="en-US" sz="1800" i="1" dirty="0"/>
              <a:t> Arch </a:t>
            </a:r>
            <a:r>
              <a:rPr lang="en-US" sz="1800" i="1" dirty="0" err="1"/>
              <a:t>Occup</a:t>
            </a:r>
            <a:r>
              <a:rPr lang="en-US" sz="1800" i="1" dirty="0"/>
              <a:t> Environ Health.</a:t>
            </a:r>
            <a:r>
              <a:rPr lang="en-US" sz="1800" dirty="0"/>
              <a:t> 2014 Jul;87(5), </a:t>
            </a:r>
            <a:r>
              <a:rPr lang="en-US" sz="1800" i="1" dirty="0"/>
              <a:t>heat greater than 95%, CVA risk 12% higher, more in men</a:t>
            </a:r>
          </a:p>
          <a:p>
            <a:r>
              <a:rPr lang="en-US" sz="1800" dirty="0" err="1"/>
              <a:t>Gronlund</a:t>
            </a:r>
            <a:r>
              <a:rPr lang="en-US" sz="1800" dirty="0"/>
              <a:t>, et al, Vulnerability to Renal, Heat and Respiratory Hospitalizations During Extreme Heat Among U.S. Elderly. </a:t>
            </a:r>
            <a:r>
              <a:rPr lang="en-US" sz="1800" i="1" dirty="0"/>
              <a:t>Climate Change</a:t>
            </a:r>
            <a:r>
              <a:rPr lang="en-US" sz="1800" dirty="0"/>
              <a:t>, 2016, </a:t>
            </a:r>
            <a:r>
              <a:rPr lang="en-US" sz="1800" i="1" dirty="0"/>
              <a:t>heat greater than 97%, 9- 15% higher risk for renal/heat/respiratory admissions, especially for black race, older homes; no gender difference</a:t>
            </a:r>
          </a:p>
        </p:txBody>
      </p:sp>
    </p:spTree>
    <p:extLst>
      <p:ext uri="{BB962C8B-B14F-4D97-AF65-F5344CB8AC3E}">
        <p14:creationId xmlns:p14="http://schemas.microsoft.com/office/powerpoint/2010/main" val="2808530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Mortality risk of heat, air pollutants: no clear gender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Basu</a:t>
            </a:r>
            <a:r>
              <a:rPr lang="en-US" sz="1800" dirty="0"/>
              <a:t> et al, A multi-county analysis identifying the populations vulnerable to mortality associated with high ambient temperature in California. </a:t>
            </a:r>
            <a:r>
              <a:rPr lang="en-US" sz="1800" i="1" dirty="0"/>
              <a:t>American Journal of Epidemiology</a:t>
            </a:r>
            <a:r>
              <a:rPr lang="en-US" sz="1800" dirty="0"/>
              <a:t> 2008, 168(6), </a:t>
            </a:r>
            <a:r>
              <a:rPr lang="en-US" sz="1800" i="1" dirty="0"/>
              <a:t>2.2% increase per 10deg F increase, over 65 years old, mostly cardiovascular deaths, mean apparent temperature- not heat waves</a:t>
            </a:r>
          </a:p>
          <a:p>
            <a:r>
              <a:rPr lang="en-US" sz="1800" dirty="0"/>
              <a:t>Bell et al, </a:t>
            </a:r>
            <a:r>
              <a:rPr lang="en-US" sz="1800" dirty="0">
                <a:hlinkClick r:id="rId3"/>
              </a:rPr>
              <a:t>Evidence on vulnerability and susceptibility to health risks associated with short-term exposure to particulate matter: a systematic review and meta-analysis.</a:t>
            </a:r>
            <a:r>
              <a:rPr lang="en-US" sz="1800" dirty="0"/>
              <a:t>, </a:t>
            </a:r>
            <a:r>
              <a:rPr lang="en-US" sz="1800" i="1" dirty="0"/>
              <a:t>Am J </a:t>
            </a:r>
            <a:r>
              <a:rPr lang="en-US" sz="1800" i="1" dirty="0" err="1"/>
              <a:t>Epidemiol</a:t>
            </a:r>
            <a:r>
              <a:rPr lang="en-US" sz="1800" dirty="0"/>
              <a:t>. 2013 Sep 15;178(6), </a:t>
            </a:r>
            <a:r>
              <a:rPr lang="en-US" sz="1800" i="1" dirty="0"/>
              <a:t>meta-analysis, 33 of 108 papers from U.S., higher mortality risk for elderly, women (not significant)</a:t>
            </a:r>
          </a:p>
        </p:txBody>
      </p:sp>
    </p:spTree>
    <p:extLst>
      <p:ext uri="{BB962C8B-B14F-4D97-AF65-F5344CB8AC3E}">
        <p14:creationId xmlns:p14="http://schemas.microsoft.com/office/powerpoint/2010/main" val="3796989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u="sng" dirty="0"/>
              <a:t>U.S. females</a:t>
            </a:r>
            <a:r>
              <a:rPr lang="en-US" sz="3600" i="1" dirty="0"/>
              <a:t>: early evidence of substantial harm or disproportionate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u="sng" dirty="0"/>
              <a:t>Girls</a:t>
            </a:r>
            <a:r>
              <a:rPr lang="en-US" sz="2000" dirty="0"/>
              <a:t>: </a:t>
            </a:r>
            <a:r>
              <a:rPr lang="en-US" sz="2000" dirty="0" err="1"/>
              <a:t>coccidiomycosis</a:t>
            </a:r>
            <a:r>
              <a:rPr lang="en-US" sz="2000" dirty="0"/>
              <a:t>; asthma associated with air pollution </a:t>
            </a:r>
          </a:p>
          <a:p>
            <a:r>
              <a:rPr lang="en-US" sz="2000" u="sng" dirty="0"/>
              <a:t>Pregnant women and their babies</a:t>
            </a:r>
            <a:r>
              <a:rPr lang="en-US" sz="2000" dirty="0"/>
              <a:t>: preterm birth, low birth weight, stillbirth, infant death associated with heat/air pollution; </a:t>
            </a:r>
            <a:r>
              <a:rPr lang="en-US" sz="2000" dirty="0" err="1"/>
              <a:t>zika</a:t>
            </a:r>
            <a:r>
              <a:rPr lang="en-US" sz="2000" dirty="0"/>
              <a:t> virus infection</a:t>
            </a:r>
          </a:p>
          <a:p>
            <a:r>
              <a:rPr lang="en-US" sz="2000" u="sng" dirty="0"/>
              <a:t>Workforce/midlife women</a:t>
            </a:r>
            <a:r>
              <a:rPr lang="en-US" sz="2000" dirty="0"/>
              <a:t>: lung cancer, heart disease associated with air pollution; asthma and hypertension associated with PM/wildfires; </a:t>
            </a:r>
            <a:r>
              <a:rPr lang="en-US" sz="2000" dirty="0" err="1"/>
              <a:t>coccidiomycosis</a:t>
            </a:r>
            <a:r>
              <a:rPr lang="en-US" sz="2000" dirty="0"/>
              <a:t>; hay fever; heat-related illnesses/</a:t>
            </a:r>
            <a:r>
              <a:rPr lang="en-US" sz="2000" dirty="0" err="1"/>
              <a:t>exertional</a:t>
            </a:r>
            <a:r>
              <a:rPr lang="en-US" sz="2000" dirty="0"/>
              <a:t> heat intolerance</a:t>
            </a:r>
          </a:p>
          <a:p>
            <a:r>
              <a:rPr lang="en-US" sz="2000" u="sng" dirty="0"/>
              <a:t>Menopausal/elderly women</a:t>
            </a:r>
            <a:r>
              <a:rPr lang="en-US" sz="2000" dirty="0"/>
              <a:t>: cognitive decline, CVD/CPD associated with air pollution; </a:t>
            </a:r>
            <a:r>
              <a:rPr lang="en-US" sz="2000" dirty="0" err="1"/>
              <a:t>coccidiomycosis</a:t>
            </a:r>
            <a:r>
              <a:rPr lang="en-US" sz="2000" dirty="0"/>
              <a:t>; rainfall-associated GI, respiratory admissions associated with heat</a:t>
            </a:r>
          </a:p>
        </p:txBody>
      </p:sp>
    </p:spTree>
    <p:extLst>
      <p:ext uri="{BB962C8B-B14F-4D97-AF65-F5344CB8AC3E}">
        <p14:creationId xmlns:p14="http://schemas.microsoft.com/office/powerpoint/2010/main" val="21040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114799"/>
            <a:ext cx="8021977" cy="1042045"/>
          </a:xfrm>
        </p:spPr>
        <p:txBody>
          <a:bodyPr/>
          <a:lstStyle/>
          <a:p>
            <a:pPr algn="ctr"/>
            <a:r>
              <a:rPr lang="en-US" u="sng" dirty="0"/>
              <a:t>Climate change and women’s health</a:t>
            </a:r>
            <a:r>
              <a:rPr lang="en-US" sz="4400" u="sng" dirty="0"/>
              <a:t>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7279"/>
            <a:ext cx="8021977" cy="1006979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/>
              <a:t>We cannot afford even an equivalent degree of harm, given the disproportionate necessity of healthy women to us all.</a:t>
            </a:r>
          </a:p>
        </p:txBody>
      </p:sp>
      <p:pic>
        <p:nvPicPr>
          <p:cNvPr id="5" name="Picture Placeholder 4" descr="women3 2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205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Health risks from Climate Change:</a:t>
            </a:r>
            <a:br>
              <a:rPr lang="en-US" sz="4000" i="1" dirty="0"/>
            </a:br>
            <a:r>
              <a:rPr lang="en-US" sz="4000" i="1" dirty="0"/>
              <a:t>At-risk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Children, elderly, chronically ill/unwell, mental illness, socially isolated, uninsured..</a:t>
            </a:r>
          </a:p>
          <a:p>
            <a:r>
              <a:rPr lang="en-US" dirty="0"/>
              <a:t>W.H.O. Gender, Climate Change and Health, 2014: heat waves, natural disasters</a:t>
            </a:r>
          </a:p>
          <a:p>
            <a:r>
              <a:rPr lang="en-US" dirty="0"/>
              <a:t>U.S.G.C.R.P., “The Impacts of Climate Change on Human Health,” 2016</a:t>
            </a:r>
          </a:p>
          <a:p>
            <a:r>
              <a:rPr lang="en-US" dirty="0"/>
              <a:t>Third National Climate Assessment 2014; JAMA 2014, Public Health Institute 2015</a:t>
            </a:r>
          </a:p>
        </p:txBody>
      </p:sp>
    </p:spTree>
    <p:extLst>
      <p:ext uri="{BB962C8B-B14F-4D97-AF65-F5344CB8AC3E}">
        <p14:creationId xmlns:p14="http://schemas.microsoft.com/office/powerpoint/2010/main" val="66550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7"/>
            <a:ext cx="7345362" cy="1945586"/>
          </a:xfrm>
        </p:spPr>
        <p:txBody>
          <a:bodyPr>
            <a:noAutofit/>
          </a:bodyPr>
          <a:lstStyle/>
          <a:p>
            <a:r>
              <a:rPr lang="en-US" sz="4000" i="1" dirty="0"/>
              <a:t>How does climate change currently impact the health of women?</a:t>
            </a:r>
            <a:br>
              <a:rPr lang="en-US" sz="4000" i="1" dirty="0"/>
            </a:b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288281"/>
            <a:ext cx="7345363" cy="3777239"/>
          </a:xfrm>
        </p:spPr>
        <p:txBody>
          <a:bodyPr>
            <a:normAutofit/>
          </a:bodyPr>
          <a:lstStyle/>
          <a:p>
            <a:r>
              <a:rPr lang="en-US" sz="2800" dirty="0"/>
              <a:t>Impacts studied: heat, air pollution, infectious disease</a:t>
            </a:r>
          </a:p>
          <a:p>
            <a:r>
              <a:rPr lang="en-US" sz="2800" dirty="0"/>
              <a:t>Population: domestic U.S.</a:t>
            </a:r>
          </a:p>
          <a:p>
            <a:r>
              <a:rPr lang="en-US" sz="2800" dirty="0"/>
              <a:t>Mental health effects</a:t>
            </a:r>
          </a:p>
          <a:p>
            <a:r>
              <a:rPr lang="en-US" sz="2800" dirty="0"/>
              <a:t>Cumulative impacts: 0-18, pregnancy, midlife/workforce, elderly/menopausal</a:t>
            </a:r>
          </a:p>
        </p:txBody>
      </p:sp>
    </p:spTree>
    <p:extLst>
      <p:ext uri="{BB962C8B-B14F-4D97-AF65-F5344CB8AC3E}">
        <p14:creationId xmlns:p14="http://schemas.microsoft.com/office/powerpoint/2010/main" val="110134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Searches: PubMed, human studies, peer-reviewed, 2007 or newer, U.S. domestic population</a:t>
            </a:r>
          </a:p>
          <a:p>
            <a:r>
              <a:rPr lang="en-US" dirty="0"/>
              <a:t>Gender data required</a:t>
            </a:r>
          </a:p>
          <a:p>
            <a:r>
              <a:rPr lang="en-US" dirty="0"/>
              <a:t>Article types: reviews, meta-analyses, epidemiologic studies, case-crossover design</a:t>
            </a:r>
          </a:p>
          <a:p>
            <a:r>
              <a:rPr lang="en-US" dirty="0"/>
              <a:t>Exclusions: disaster effects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394154"/>
            <a:ext cx="3008313" cy="120435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HEAT</a:t>
            </a:r>
          </a:p>
        </p:txBody>
      </p:sp>
      <p:pic>
        <p:nvPicPr>
          <p:cNvPr id="5" name="Content Placeholder 4" descr="dogheat.jpe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56896"/>
            <a:ext cx="3008313" cy="3580229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Mortality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Geographic vulnerability, seasonal variability, event intensity/duration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Reduced cold weather deaths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Adaptation measures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Confounders </a:t>
            </a:r>
          </a:p>
        </p:txBody>
      </p:sp>
    </p:spTree>
    <p:extLst>
      <p:ext uri="{BB962C8B-B14F-4D97-AF65-F5344CB8AC3E}">
        <p14:creationId xmlns:p14="http://schemas.microsoft.com/office/powerpoint/2010/main" val="236448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525537"/>
            <a:ext cx="3008313" cy="182843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Air Pollution</a:t>
            </a:r>
          </a:p>
        </p:txBody>
      </p:sp>
      <p:pic>
        <p:nvPicPr>
          <p:cNvPr id="5" name="Content Placeholder 4" descr="ap1.jpe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923305"/>
            <a:ext cx="3008313" cy="298899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Geographic and economic vulnerabilities, dispersal effects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Specific pollutants: ozone, PM, pollens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Mechanisms of action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609600"/>
            <a:ext cx="3008313" cy="153828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Infectious Disease</a:t>
            </a:r>
          </a:p>
        </p:txBody>
      </p:sp>
      <p:pic>
        <p:nvPicPr>
          <p:cNvPr id="5" name="Content Placeholder 4" descr="mosq1.jpe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8319" y="821153"/>
            <a:ext cx="4114800" cy="52542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540101"/>
            <a:ext cx="3008313" cy="28701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Rainfall-associated GI, drought-associated fungal infection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Vector-borne illnesses: WNV, </a:t>
            </a:r>
            <a:r>
              <a:rPr lang="en-US" dirty="0" err="1"/>
              <a:t>Zika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Geographic vulnerability: </a:t>
            </a:r>
            <a:r>
              <a:rPr lang="en-US" dirty="0" err="1"/>
              <a:t>midwest</a:t>
            </a:r>
            <a:r>
              <a:rPr lang="en-US" dirty="0"/>
              <a:t>, southwest</a:t>
            </a:r>
          </a:p>
        </p:txBody>
      </p:sp>
    </p:spTree>
    <p:extLst>
      <p:ext uri="{BB962C8B-B14F-4D97-AF65-F5344CB8AC3E}">
        <p14:creationId xmlns:p14="http://schemas.microsoft.com/office/powerpoint/2010/main" val="400291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1563</TotalTime>
  <Words>3854</Words>
  <Application>Microsoft Macintosh PowerPoint</Application>
  <PresentationFormat>On-screen Show (4:3)</PresentationFormat>
  <Paragraphs>378</Paragraphs>
  <Slides>36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Brush Script MT</vt:lpstr>
      <vt:lpstr>Arial</vt:lpstr>
      <vt:lpstr>Calibri</vt:lpstr>
      <vt:lpstr>Calisto MT</vt:lpstr>
      <vt:lpstr>Optima</vt:lpstr>
      <vt:lpstr>Times New Roman</vt:lpstr>
      <vt:lpstr>Wingdings</vt:lpstr>
      <vt:lpstr>Capital</vt:lpstr>
      <vt:lpstr>Impacts of Climate Change on Women’s Health across their Lifecycle</vt:lpstr>
      <vt:lpstr>Presenter Disclosures</vt:lpstr>
      <vt:lpstr>“Climate Change is a medical emergency.”</vt:lpstr>
      <vt:lpstr>Health risks from Climate Change: At-risk Populations</vt:lpstr>
      <vt:lpstr>How does climate change currently impact the health of women? </vt:lpstr>
      <vt:lpstr>Materials and Methods</vt:lpstr>
      <vt:lpstr>HEAT</vt:lpstr>
      <vt:lpstr>Air Pollution</vt:lpstr>
      <vt:lpstr>Infectious Disease</vt:lpstr>
      <vt:lpstr>Girls, birth - 18</vt:lpstr>
      <vt:lpstr>Pediatric asthma associated with climate change impacts</vt:lpstr>
      <vt:lpstr>Heat and increased morbidity and mortality: no gender difference</vt:lpstr>
      <vt:lpstr>Exertional heat-related injuries: gender effect or?</vt:lpstr>
      <vt:lpstr>Competing gender effects in papers on rainfall-associated GI:</vt:lpstr>
      <vt:lpstr>Other infectious diseases: Coccidiomycosis and WNV </vt:lpstr>
      <vt:lpstr>Pregnant women- and their babies</vt:lpstr>
      <vt:lpstr>Climate impacts: Preterm birth</vt:lpstr>
      <vt:lpstr>Additional causes  of Pre-term births</vt:lpstr>
      <vt:lpstr>Climate Impacts:  Low birth weight</vt:lpstr>
      <vt:lpstr>Climate impacts:  Stillbirth, Infant death</vt:lpstr>
      <vt:lpstr>Pregnancy and climate-related infectious disease</vt:lpstr>
      <vt:lpstr>Zika</vt:lpstr>
      <vt:lpstr>Workforce/midlife women</vt:lpstr>
      <vt:lpstr>Air pollution and two  leading causes of death</vt:lpstr>
      <vt:lpstr>Three papers show greater risk for mid-life women</vt:lpstr>
      <vt:lpstr>Heat-related illness and heat intolerance: greater risk for women</vt:lpstr>
      <vt:lpstr>Morbidity due to heat and air pollution : no gender effects</vt:lpstr>
      <vt:lpstr>Some types of morbidity in men may be exposure-related</vt:lpstr>
      <vt:lpstr>Menopausal/elderly women</vt:lpstr>
      <vt:lpstr>Large female cohort studies and long-term particulate exposure</vt:lpstr>
      <vt:lpstr>Climate impacts:  greater risk for older women</vt:lpstr>
      <vt:lpstr>No evidence of gender effect for ambient heat-related morbidity in the elderly</vt:lpstr>
      <vt:lpstr>Morbidity due to excessive heat: no clear gender effects</vt:lpstr>
      <vt:lpstr>Mortality risk of heat, air pollutants: no clear gender effect</vt:lpstr>
      <vt:lpstr>U.S. females: early evidence of substantial harm or disproportionate effects</vt:lpstr>
      <vt:lpstr>Climate change and women’s health: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Climate Change on Women’s Health across their Lifecycle</dc:title>
  <dc:creator>Bruce Bekkar, MD</dc:creator>
  <cp:lastModifiedBy>Briant JP Novinska-Lois</cp:lastModifiedBy>
  <cp:revision>131</cp:revision>
  <dcterms:created xsi:type="dcterms:W3CDTF">2017-10-30T13:59:00Z</dcterms:created>
  <dcterms:modified xsi:type="dcterms:W3CDTF">2020-04-17T17:25:23Z</dcterms:modified>
</cp:coreProperties>
</file>